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86" r:id="rId3"/>
    <p:sldMasterId id="2147483687" r:id="rId4"/>
    <p:sldMasterId id="2147483688" r:id="rId5"/>
    <p:sldMasterId id="2147483689" r:id="rId6"/>
    <p:sldMasterId id="2147483690" r:id="rId7"/>
  </p:sldMasterIdLst>
  <p:notesMasterIdLst>
    <p:notesMasterId r:id="rId16"/>
  </p:notesMasterIdLst>
  <p:handoutMasterIdLst>
    <p:handoutMasterId r:id="rId17"/>
  </p:handoutMasterIdLst>
  <p:sldIdLst>
    <p:sldId id="390" r:id="rId8"/>
    <p:sldId id="388" r:id="rId9"/>
    <p:sldId id="389" r:id="rId10"/>
    <p:sldId id="380" r:id="rId11"/>
    <p:sldId id="385" r:id="rId12"/>
    <p:sldId id="386" r:id="rId13"/>
    <p:sldId id="387" r:id="rId14"/>
    <p:sldId id="383" r:id="rId1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008000"/>
    <a:srgbClr val="FF00FF"/>
    <a:srgbClr val="33CC33"/>
    <a:srgbClr val="FF9900"/>
    <a:srgbClr val="E4EEFC"/>
    <a:srgbClr val="E5F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napToGrid="0">
      <p:cViewPr varScale="1">
        <p:scale>
          <a:sx n="59" d="100"/>
          <a:sy n="59" d="100"/>
        </p:scale>
        <p:origin x="15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4074414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343837046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2707871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49879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134331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8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1033" name="Rectangle 9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24" name="Rectangle 10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10" name="Rectangle 11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22" name="Rectangle 12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038" name="Group 14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1039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05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2067" name="Group 19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1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2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3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4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5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6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7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8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3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7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9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0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1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2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3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4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5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0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Elipse 44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Oval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2063" name="Rectangle 15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6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8" name="Rectangle 17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8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081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3087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083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6" name="Rectangle 13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7" name="Rectangle 14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 smtClean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05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4117" name="Group 21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3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4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5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6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7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8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9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30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5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8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40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1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2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3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4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5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6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7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2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7" name="Elipse 46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Oval 15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6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4113" name="Rectangle 17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9" name="Rectangle 18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50" name="Rectangle 1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1" name="Rectangle 20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29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5137" name="Group 17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9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0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1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2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3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4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5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6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1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5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6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7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8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9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0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1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2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3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8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5133" name="Rectangle 13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4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8" name="Rectangle 1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153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6164" name="Group 20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2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3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4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5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6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7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8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9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4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0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1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2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3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4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5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6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1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tângulo 4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2575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endParaRPr lang="en-US" sz="3200">
              <a:latin typeface="Gill Sans MT"/>
            </a:endParaRPr>
          </a:p>
        </p:txBody>
      </p:sp>
      <p:sp>
        <p:nvSpPr>
          <p:cNvPr id="46" name="AutoShape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AutoShape 14"/>
          <p:cNvSpPr>
            <a:spLocks noChangeArrowheads="1"/>
          </p:cNvSpPr>
          <p:nvPr/>
        </p:nvSpPr>
        <p:spPr bwMode="auto"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7"/>
            </a:srgbClr>
          </a:solidFill>
          <a:ln w="6350" cap="rnd">
            <a:solidFill>
              <a:srgbClr val="FFFFFF"/>
            </a:solidFill>
            <a:miter lim="800000"/>
            <a:headEnd/>
            <a:tailEnd/>
          </a:ln>
          <a:effectLst>
            <a:outerShdw dist="25400" dir="3299947" sx="96001" sy="96001" algn="tl" rotWithShape="0">
              <a:srgbClr val="EAEBDE">
                <a:alpha val="2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6160" name="Rectangle 16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8" name="Rectangle 17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49" name="Rectangle 18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0" name="Rectangle 19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17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7183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7179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 noChangeArrowheads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1o. Período de 2025</a:t>
            </a:r>
          </a:p>
        </p:txBody>
      </p:sp>
      <p:sp>
        <p:nvSpPr>
          <p:cNvPr id="46" name="Rectangle 13"/>
          <p:cNvSpPr>
            <a:spLocks noGrp="1" noChangeArrowheads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7" name="Rectangle 1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10" Type="http://schemas.openxmlformats.org/officeDocument/2006/relationships/image" Target="../media/image5.png"/><Relationship Id="rId4" Type="http://schemas.openxmlformats.org/officeDocument/2006/relationships/audio" Target="../media/media2.WAV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microsoft.com/office/2007/relationships/media" Target="../media/media5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6.WAV"/><Relationship Id="rId5" Type="http://schemas.microsoft.com/office/2007/relationships/media" Target="../media/media6.WAV"/><Relationship Id="rId4" Type="http://schemas.openxmlformats.org/officeDocument/2006/relationships/audio" Target="../media/media5.WAV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dirty="0"/>
              <a:t>:  Varredura Senoidal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2025</a:t>
            </a:r>
            <a:endParaRPr lang="en-GB" dirty="0"/>
          </a:p>
        </p:txBody>
      </p:sp>
      <p:sp>
        <p:nvSpPr>
          <p:cNvPr id="65" name="Rectangle 44"/>
          <p:cNvSpPr/>
          <p:nvPr/>
        </p:nvSpPr>
        <p:spPr>
          <a:xfrm>
            <a:off x="4248170" y="2121652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6" name="Straight Connector 1"/>
          <p:cNvCxnSpPr/>
          <p:nvPr/>
        </p:nvCxnSpPr>
        <p:spPr>
          <a:xfrm rot="16200000" flipV="1">
            <a:off x="4044816" y="2450596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2"/>
          <p:cNvCxnSpPr/>
          <p:nvPr/>
        </p:nvCxnSpPr>
        <p:spPr>
          <a:xfrm>
            <a:off x="1730285" y="3102727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3"/>
          <p:cNvSpPr txBox="1"/>
          <p:nvPr/>
        </p:nvSpPr>
        <p:spPr>
          <a:xfrm>
            <a:off x="7615362" y="3057131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69" name="TextBox 6"/>
          <p:cNvSpPr txBox="1"/>
          <p:nvPr/>
        </p:nvSpPr>
        <p:spPr>
          <a:xfrm>
            <a:off x="4588518" y="3161282"/>
            <a:ext cx="31451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5405838" y="3122645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6385933" y="313552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72" name="TextBox 9"/>
          <p:cNvSpPr txBox="1"/>
          <p:nvPr/>
        </p:nvSpPr>
        <p:spPr>
          <a:xfrm>
            <a:off x="3399679" y="3135157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2449298" y="3118289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cxnSp>
        <p:nvCxnSpPr>
          <p:cNvPr id="74" name="Straight Connector 14"/>
          <p:cNvCxnSpPr/>
          <p:nvPr/>
        </p:nvCxnSpPr>
        <p:spPr>
          <a:xfrm rot="5400000" flipH="1" flipV="1">
            <a:off x="416930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6"/>
          <p:cNvCxnSpPr/>
          <p:nvPr/>
        </p:nvCxnSpPr>
        <p:spPr>
          <a:xfrm rot="5400000" flipH="1" flipV="1">
            <a:off x="440377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8"/>
          <p:cNvSpPr txBox="1"/>
          <p:nvPr/>
        </p:nvSpPr>
        <p:spPr>
          <a:xfrm>
            <a:off x="4301610" y="1325656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>
                <a:sym typeface="Symbol"/>
              </a:rPr>
              <a:t>X</a:t>
            </a:r>
            <a:r>
              <a:rPr lang="pt-BR" sz="2400" dirty="0">
                <a:sym typeface="Symbol"/>
              </a:rPr>
              <a:t>(</a:t>
            </a:r>
            <a:r>
              <a:rPr lang="pt-BR" sz="2400" i="1" dirty="0">
                <a:sym typeface="Symbol"/>
              </a:rPr>
              <a:t>f</a:t>
            </a:r>
            <a:r>
              <a:rPr lang="pt-BR" sz="2400" dirty="0">
                <a:sym typeface="Symbol"/>
              </a:rPr>
              <a:t>)|</a:t>
            </a:r>
            <a:endParaRPr lang="pt-BR" sz="2400" baseline="-25000" dirty="0"/>
          </a:p>
        </p:txBody>
      </p:sp>
      <p:sp>
        <p:nvSpPr>
          <p:cNvPr id="77" name="TextBox 21"/>
          <p:cNvSpPr txBox="1"/>
          <p:nvPr/>
        </p:nvSpPr>
        <p:spPr>
          <a:xfrm>
            <a:off x="2668408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78" name="TextBox 22"/>
          <p:cNvSpPr txBox="1"/>
          <p:nvPr/>
        </p:nvSpPr>
        <p:spPr>
          <a:xfrm>
            <a:off x="3150832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4115680" y="290349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80" name="TextBox 25"/>
          <p:cNvSpPr txBox="1"/>
          <p:nvPr/>
        </p:nvSpPr>
        <p:spPr>
          <a:xfrm>
            <a:off x="4607629" y="2951117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1" name="TextBox 26"/>
          <p:cNvSpPr txBox="1"/>
          <p:nvPr/>
        </p:nvSpPr>
        <p:spPr>
          <a:xfrm>
            <a:off x="5090053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2" name="TextBox 27"/>
          <p:cNvSpPr txBox="1"/>
          <p:nvPr/>
        </p:nvSpPr>
        <p:spPr>
          <a:xfrm>
            <a:off x="5562952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3" name="TextBox 28"/>
          <p:cNvSpPr txBox="1"/>
          <p:nvPr/>
        </p:nvSpPr>
        <p:spPr>
          <a:xfrm>
            <a:off x="6045376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4" name="TextBox 29"/>
          <p:cNvSpPr txBox="1"/>
          <p:nvPr/>
        </p:nvSpPr>
        <p:spPr>
          <a:xfrm>
            <a:off x="6527803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85" name="TextBox 52"/>
          <p:cNvSpPr txBox="1"/>
          <p:nvPr/>
        </p:nvSpPr>
        <p:spPr>
          <a:xfrm>
            <a:off x="4958163" y="3132170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>
                <a:sym typeface="Symbol"/>
              </a:rPr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6" name="TextBox 53"/>
          <p:cNvSpPr txBox="1"/>
          <p:nvPr/>
        </p:nvSpPr>
        <p:spPr>
          <a:xfrm>
            <a:off x="3958038" y="3132170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7" name="TextBox 54"/>
          <p:cNvSpPr txBox="1"/>
          <p:nvPr/>
        </p:nvSpPr>
        <p:spPr>
          <a:xfrm>
            <a:off x="3636607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88" name="Rectangle 44"/>
          <p:cNvSpPr/>
          <p:nvPr/>
        </p:nvSpPr>
        <p:spPr>
          <a:xfrm>
            <a:off x="4258676" y="4749314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9" name="Straight Connector 1"/>
          <p:cNvCxnSpPr/>
          <p:nvPr/>
        </p:nvCxnSpPr>
        <p:spPr>
          <a:xfrm rot="16200000" flipV="1">
            <a:off x="4055322" y="5078258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2"/>
          <p:cNvCxnSpPr/>
          <p:nvPr/>
        </p:nvCxnSpPr>
        <p:spPr>
          <a:xfrm>
            <a:off x="1740791" y="5730389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3"/>
          <p:cNvSpPr txBox="1"/>
          <p:nvPr/>
        </p:nvSpPr>
        <p:spPr>
          <a:xfrm>
            <a:off x="7625868" y="5684793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92" name="TextBox 4"/>
          <p:cNvSpPr txBox="1"/>
          <p:nvPr/>
        </p:nvSpPr>
        <p:spPr>
          <a:xfrm>
            <a:off x="7484799" y="508873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3" name="TextBox 5"/>
          <p:cNvSpPr txBox="1"/>
          <p:nvPr/>
        </p:nvSpPr>
        <p:spPr>
          <a:xfrm>
            <a:off x="1789762" y="510563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4" name="TextBox 6"/>
          <p:cNvSpPr txBox="1"/>
          <p:nvPr/>
        </p:nvSpPr>
        <p:spPr>
          <a:xfrm>
            <a:off x="4599024" y="578894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5" name="TextBox 7"/>
          <p:cNvSpPr txBox="1"/>
          <p:nvPr/>
        </p:nvSpPr>
        <p:spPr>
          <a:xfrm>
            <a:off x="5416344" y="5750307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6" name="TextBox 8"/>
          <p:cNvSpPr txBox="1"/>
          <p:nvPr/>
        </p:nvSpPr>
        <p:spPr>
          <a:xfrm>
            <a:off x="6396439" y="5763186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97" name="TextBox 9"/>
          <p:cNvSpPr txBox="1"/>
          <p:nvPr/>
        </p:nvSpPr>
        <p:spPr>
          <a:xfrm>
            <a:off x="3410185" y="5762819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8" name="TextBox 10"/>
          <p:cNvSpPr txBox="1"/>
          <p:nvPr/>
        </p:nvSpPr>
        <p:spPr>
          <a:xfrm>
            <a:off x="2459804" y="5745951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sp>
        <p:nvSpPr>
          <p:cNvPr id="99" name="TextBox 11"/>
          <p:cNvSpPr txBox="1"/>
          <p:nvPr/>
        </p:nvSpPr>
        <p:spPr>
          <a:xfrm>
            <a:off x="2137433" y="566702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0" name="TextBox 12"/>
          <p:cNvSpPr txBox="1"/>
          <p:nvPr/>
        </p:nvSpPr>
        <p:spPr>
          <a:xfrm>
            <a:off x="6841636" y="5718775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1" name="TextBox 18"/>
          <p:cNvSpPr txBox="1"/>
          <p:nvPr/>
        </p:nvSpPr>
        <p:spPr>
          <a:xfrm>
            <a:off x="4232696" y="3956738"/>
            <a:ext cx="1019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 err="1">
                <a:sym typeface="Symbol"/>
              </a:rPr>
              <a:t>X</a:t>
            </a:r>
            <a:r>
              <a:rPr lang="pt-BR" sz="2400" baseline="-25000" dirty="0" err="1">
                <a:sym typeface="Symbol"/>
              </a:rPr>
              <a:t>d</a:t>
            </a:r>
            <a:r>
              <a:rPr lang="pt-BR" sz="2400" dirty="0">
                <a:sym typeface="Symbol"/>
              </a:rPr>
              <a:t>(f)|</a:t>
            </a:r>
            <a:endParaRPr lang="pt-BR" sz="2400" baseline="-25000" dirty="0"/>
          </a:p>
        </p:txBody>
      </p:sp>
      <p:sp>
        <p:nvSpPr>
          <p:cNvPr id="102" name="TextBox 21"/>
          <p:cNvSpPr txBox="1"/>
          <p:nvPr/>
        </p:nvSpPr>
        <p:spPr>
          <a:xfrm>
            <a:off x="2678914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103" name="TextBox 22"/>
          <p:cNvSpPr txBox="1"/>
          <p:nvPr/>
        </p:nvSpPr>
        <p:spPr>
          <a:xfrm>
            <a:off x="3161338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04" name="TextBox 24"/>
          <p:cNvSpPr txBox="1"/>
          <p:nvPr/>
        </p:nvSpPr>
        <p:spPr>
          <a:xfrm>
            <a:off x="4126186" y="553115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105" name="TextBox 25"/>
          <p:cNvSpPr txBox="1"/>
          <p:nvPr/>
        </p:nvSpPr>
        <p:spPr>
          <a:xfrm>
            <a:off x="4618135" y="5578779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6" name="TextBox 26"/>
          <p:cNvSpPr txBox="1"/>
          <p:nvPr/>
        </p:nvSpPr>
        <p:spPr>
          <a:xfrm>
            <a:off x="5100559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7" name="TextBox 27"/>
          <p:cNvSpPr txBox="1"/>
          <p:nvPr/>
        </p:nvSpPr>
        <p:spPr>
          <a:xfrm>
            <a:off x="5573458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8" name="TextBox 28"/>
          <p:cNvSpPr txBox="1"/>
          <p:nvPr/>
        </p:nvSpPr>
        <p:spPr>
          <a:xfrm>
            <a:off x="6055882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9" name="TextBox 29"/>
          <p:cNvSpPr txBox="1"/>
          <p:nvPr/>
        </p:nvSpPr>
        <p:spPr>
          <a:xfrm>
            <a:off x="6538309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110" name="TextBox 52"/>
          <p:cNvSpPr txBox="1"/>
          <p:nvPr/>
        </p:nvSpPr>
        <p:spPr>
          <a:xfrm>
            <a:off x="4968669" y="575983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1" name="TextBox 53"/>
          <p:cNvSpPr txBox="1"/>
          <p:nvPr/>
        </p:nvSpPr>
        <p:spPr>
          <a:xfrm>
            <a:off x="3968544" y="5759832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2" name="TextBox 54"/>
          <p:cNvSpPr txBox="1"/>
          <p:nvPr/>
        </p:nvSpPr>
        <p:spPr>
          <a:xfrm>
            <a:off x="3647113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cxnSp>
        <p:nvCxnSpPr>
          <p:cNvPr id="113" name="Straight Connector 14"/>
          <p:cNvCxnSpPr/>
          <p:nvPr/>
        </p:nvCxnSpPr>
        <p:spPr>
          <a:xfrm rot="5400000" flipH="1" flipV="1">
            <a:off x="418272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6"/>
          <p:cNvCxnSpPr/>
          <p:nvPr/>
        </p:nvCxnSpPr>
        <p:spPr>
          <a:xfrm rot="5400000" flipH="1" flipV="1">
            <a:off x="441719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4"/>
          <p:cNvCxnSpPr/>
          <p:nvPr/>
        </p:nvCxnSpPr>
        <p:spPr>
          <a:xfrm rot="5400000" flipH="1" flipV="1">
            <a:off x="513979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6"/>
          <p:cNvCxnSpPr/>
          <p:nvPr/>
        </p:nvCxnSpPr>
        <p:spPr>
          <a:xfrm rot="5400000" flipH="1" flipV="1">
            <a:off x="537426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4"/>
          <p:cNvCxnSpPr/>
          <p:nvPr/>
        </p:nvCxnSpPr>
        <p:spPr>
          <a:xfrm rot="5400000" flipH="1" flipV="1">
            <a:off x="611149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6"/>
          <p:cNvCxnSpPr/>
          <p:nvPr/>
        </p:nvCxnSpPr>
        <p:spPr>
          <a:xfrm rot="5400000" flipH="1" flipV="1">
            <a:off x="634596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4"/>
          <p:cNvCxnSpPr/>
          <p:nvPr/>
        </p:nvCxnSpPr>
        <p:spPr>
          <a:xfrm rot="5400000" flipH="1" flipV="1">
            <a:off x="321345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6"/>
          <p:cNvCxnSpPr/>
          <p:nvPr/>
        </p:nvCxnSpPr>
        <p:spPr>
          <a:xfrm rot="5400000" flipH="1" flipV="1">
            <a:off x="344792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4"/>
          <p:cNvCxnSpPr/>
          <p:nvPr/>
        </p:nvCxnSpPr>
        <p:spPr>
          <a:xfrm rot="5400000" flipH="1" flipV="1">
            <a:off x="224663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6"/>
          <p:cNvCxnSpPr/>
          <p:nvPr/>
        </p:nvCxnSpPr>
        <p:spPr>
          <a:xfrm rot="5400000" flipH="1" flipV="1">
            <a:off x="248110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99320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alias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065" y="1912823"/>
            <a:ext cx="8516879" cy="423234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i="1" dirty="0"/>
              <a:t>  </a:t>
            </a:r>
            <a:r>
              <a:rPr lang="pt-BR" dirty="0"/>
              <a:t>(de </a:t>
            </a:r>
            <a:r>
              <a:rPr lang="pt-BR" dirty="0" err="1"/>
              <a:t>alius</a:t>
            </a:r>
            <a:r>
              <a:rPr lang="pt-BR" dirty="0"/>
              <a:t> = outro)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Graficamente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2025</a:t>
            </a:r>
            <a:endParaRPr lang="en-GB" dirty="0"/>
          </a:p>
        </p:txBody>
      </p:sp>
      <p:grpSp>
        <p:nvGrpSpPr>
          <p:cNvPr id="7" name="Grupo 11"/>
          <p:cNvGrpSpPr/>
          <p:nvPr/>
        </p:nvGrpSpPr>
        <p:grpSpPr>
          <a:xfrm>
            <a:off x="5358972" y="5123209"/>
            <a:ext cx="2852063" cy="1298053"/>
            <a:chOff x="5386263" y="5095915"/>
            <a:chExt cx="2852063" cy="1298053"/>
          </a:xfrm>
        </p:grpSpPr>
        <p:sp>
          <p:nvSpPr>
            <p:cNvPr id="9" name="Elipse 8"/>
            <p:cNvSpPr/>
            <p:nvPr/>
          </p:nvSpPr>
          <p:spPr>
            <a:xfrm>
              <a:off x="6828139" y="5095915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/>
            <p:cNvSpPr/>
            <p:nvPr/>
          </p:nvSpPr>
          <p:spPr>
            <a:xfrm>
              <a:off x="5876134" y="5105812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extBox 110"/>
            <p:cNvSpPr txBox="1"/>
            <p:nvPr/>
          </p:nvSpPr>
          <p:spPr>
            <a:xfrm>
              <a:off x="5386263" y="6024636"/>
              <a:ext cx="28520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sobreposição das réplicas</a:t>
              </a:r>
            </a:p>
          </p:txBody>
        </p:sp>
      </p:grpSp>
      <p:sp>
        <p:nvSpPr>
          <p:cNvPr id="14" name="Forma livre 13"/>
          <p:cNvSpPr/>
          <p:nvPr/>
        </p:nvSpPr>
        <p:spPr>
          <a:xfrm>
            <a:off x="4203508" y="4749422"/>
            <a:ext cx="4673208" cy="389228"/>
          </a:xfrm>
          <a:custGeom>
            <a:avLst/>
            <a:gdLst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87086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53788 w 4880759"/>
              <a:gd name="connsiteY12" fmla="*/ 39584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603169 w 4880759"/>
              <a:gd name="connsiteY14" fmla="*/ 45521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12572 w 4880759"/>
              <a:gd name="connsiteY24" fmla="*/ 131619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49190 w 4880759"/>
              <a:gd name="connsiteY47" fmla="*/ 190996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09455 w 4892635"/>
              <a:gd name="connsiteY28" fmla="*/ 285998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27268 w 4892635"/>
              <a:gd name="connsiteY28" fmla="*/ 291936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92635" h="345375">
                <a:moveTo>
                  <a:pt x="0" y="333499"/>
                </a:moveTo>
                <a:cubicBezTo>
                  <a:pt x="50470" y="324592"/>
                  <a:pt x="100940" y="318655"/>
                  <a:pt x="154379" y="274123"/>
                </a:cubicBezTo>
                <a:cubicBezTo>
                  <a:pt x="207818" y="229591"/>
                  <a:pt x="275112" y="110837"/>
                  <a:pt x="320634" y="66305"/>
                </a:cubicBezTo>
                <a:cubicBezTo>
                  <a:pt x="366156" y="21773"/>
                  <a:pt x="387927" y="12867"/>
                  <a:pt x="427512" y="6929"/>
                </a:cubicBezTo>
                <a:cubicBezTo>
                  <a:pt x="467097" y="991"/>
                  <a:pt x="516577" y="9897"/>
                  <a:pt x="558141" y="30679"/>
                </a:cubicBezTo>
                <a:cubicBezTo>
                  <a:pt x="599705" y="51461"/>
                  <a:pt x="641268" y="91045"/>
                  <a:pt x="676894" y="131619"/>
                </a:cubicBezTo>
                <a:cubicBezTo>
                  <a:pt x="712520" y="172193"/>
                  <a:pt x="740229" y="240476"/>
                  <a:pt x="771896" y="274123"/>
                </a:cubicBezTo>
                <a:cubicBezTo>
                  <a:pt x="803564" y="307770"/>
                  <a:pt x="830283" y="323603"/>
                  <a:pt x="866899" y="333499"/>
                </a:cubicBezTo>
                <a:cubicBezTo>
                  <a:pt x="903515" y="343395"/>
                  <a:pt x="951016" y="334488"/>
                  <a:pt x="991590" y="333499"/>
                </a:cubicBezTo>
                <a:cubicBezTo>
                  <a:pt x="1032164" y="332510"/>
                  <a:pt x="1077687" y="339437"/>
                  <a:pt x="1110344" y="327562"/>
                </a:cubicBezTo>
                <a:cubicBezTo>
                  <a:pt x="1143001" y="315687"/>
                  <a:pt x="1160814" y="289956"/>
                  <a:pt x="1187533" y="262247"/>
                </a:cubicBezTo>
                <a:cubicBezTo>
                  <a:pt x="1214252" y="234538"/>
                  <a:pt x="1239981" y="195944"/>
                  <a:pt x="1270659" y="161308"/>
                </a:cubicBezTo>
                <a:cubicBezTo>
                  <a:pt x="1301337" y="126672"/>
                  <a:pt x="1337954" y="80159"/>
                  <a:pt x="1371601" y="54429"/>
                </a:cubicBezTo>
                <a:cubicBezTo>
                  <a:pt x="1405248" y="28699"/>
                  <a:pt x="1433945" y="8907"/>
                  <a:pt x="1472540" y="6928"/>
                </a:cubicBezTo>
                <a:cubicBezTo>
                  <a:pt x="1511135" y="4949"/>
                  <a:pt x="1565564" y="19792"/>
                  <a:pt x="1603169" y="42553"/>
                </a:cubicBezTo>
                <a:cubicBezTo>
                  <a:pt x="1640774" y="65314"/>
                  <a:pt x="1664525" y="104899"/>
                  <a:pt x="1698172" y="143494"/>
                </a:cubicBezTo>
                <a:cubicBezTo>
                  <a:pt x="1731819" y="182089"/>
                  <a:pt x="1763487" y="250372"/>
                  <a:pt x="1805050" y="274123"/>
                </a:cubicBezTo>
                <a:cubicBezTo>
                  <a:pt x="1846613" y="297874"/>
                  <a:pt x="1907969" y="284019"/>
                  <a:pt x="1947553" y="285998"/>
                </a:cubicBezTo>
                <a:cubicBezTo>
                  <a:pt x="1987137" y="287977"/>
                  <a:pt x="2010888" y="289957"/>
                  <a:pt x="2042556" y="285998"/>
                </a:cubicBezTo>
                <a:cubicBezTo>
                  <a:pt x="2074224" y="282039"/>
                  <a:pt x="2099954" y="291935"/>
                  <a:pt x="2137559" y="262247"/>
                </a:cubicBezTo>
                <a:cubicBezTo>
                  <a:pt x="2175164" y="232559"/>
                  <a:pt x="2234540" y="145473"/>
                  <a:pt x="2268187" y="107868"/>
                </a:cubicBezTo>
                <a:cubicBezTo>
                  <a:pt x="2301834" y="70263"/>
                  <a:pt x="2313709" y="54429"/>
                  <a:pt x="2339439" y="36616"/>
                </a:cubicBezTo>
                <a:cubicBezTo>
                  <a:pt x="2365169" y="18803"/>
                  <a:pt x="2389909" y="0"/>
                  <a:pt x="2422566" y="990"/>
                </a:cubicBezTo>
                <a:cubicBezTo>
                  <a:pt x="2455223" y="1980"/>
                  <a:pt x="2497777" y="17814"/>
                  <a:pt x="2535382" y="42554"/>
                </a:cubicBezTo>
                <a:cubicBezTo>
                  <a:pt x="2572987" y="67294"/>
                  <a:pt x="2616531" y="114796"/>
                  <a:pt x="2648198" y="149432"/>
                </a:cubicBezTo>
                <a:cubicBezTo>
                  <a:pt x="2679865" y="184068"/>
                  <a:pt x="2709553" y="225632"/>
                  <a:pt x="2725387" y="250372"/>
                </a:cubicBezTo>
                <a:cubicBezTo>
                  <a:pt x="2741221" y="275112"/>
                  <a:pt x="2726377" y="289956"/>
                  <a:pt x="2743200" y="297873"/>
                </a:cubicBezTo>
                <a:cubicBezTo>
                  <a:pt x="2760023" y="305790"/>
                  <a:pt x="2795649" y="298862"/>
                  <a:pt x="2826327" y="297873"/>
                </a:cubicBezTo>
                <a:cubicBezTo>
                  <a:pt x="2857005" y="296884"/>
                  <a:pt x="2897580" y="292926"/>
                  <a:pt x="2927268" y="291936"/>
                </a:cubicBezTo>
                <a:cubicBezTo>
                  <a:pt x="2956956" y="290946"/>
                  <a:pt x="2969821" y="292925"/>
                  <a:pt x="3004457" y="291935"/>
                </a:cubicBezTo>
                <a:cubicBezTo>
                  <a:pt x="3039093" y="290945"/>
                  <a:pt x="3102428" y="304799"/>
                  <a:pt x="3135085" y="285997"/>
                </a:cubicBezTo>
                <a:cubicBezTo>
                  <a:pt x="3167742" y="267195"/>
                  <a:pt x="3200401" y="179120"/>
                  <a:pt x="3200401" y="179120"/>
                </a:cubicBezTo>
                <a:lnTo>
                  <a:pt x="3271653" y="107868"/>
                </a:lnTo>
                <a:cubicBezTo>
                  <a:pt x="3293424" y="86097"/>
                  <a:pt x="3310247" y="64325"/>
                  <a:pt x="3336966" y="48491"/>
                </a:cubicBezTo>
                <a:cubicBezTo>
                  <a:pt x="3363685" y="32657"/>
                  <a:pt x="3398322" y="12866"/>
                  <a:pt x="3431969" y="12866"/>
                </a:cubicBezTo>
                <a:cubicBezTo>
                  <a:pt x="3465616" y="12866"/>
                  <a:pt x="3501242" y="22762"/>
                  <a:pt x="3538847" y="48492"/>
                </a:cubicBezTo>
                <a:cubicBezTo>
                  <a:pt x="3576452" y="74222"/>
                  <a:pt x="3623953" y="127661"/>
                  <a:pt x="3657600" y="167245"/>
                </a:cubicBezTo>
                <a:cubicBezTo>
                  <a:pt x="3691247" y="206829"/>
                  <a:pt x="3724893" y="258289"/>
                  <a:pt x="3740727" y="285998"/>
                </a:cubicBezTo>
                <a:cubicBezTo>
                  <a:pt x="3756561" y="313707"/>
                  <a:pt x="3734790" y="323603"/>
                  <a:pt x="3752603" y="333499"/>
                </a:cubicBezTo>
                <a:cubicBezTo>
                  <a:pt x="3770416" y="343395"/>
                  <a:pt x="3804062" y="345375"/>
                  <a:pt x="3847605" y="345375"/>
                </a:cubicBezTo>
                <a:cubicBezTo>
                  <a:pt x="3891148" y="345375"/>
                  <a:pt x="3972296" y="338447"/>
                  <a:pt x="4013860" y="333499"/>
                </a:cubicBezTo>
                <a:cubicBezTo>
                  <a:pt x="4055424" y="328551"/>
                  <a:pt x="4070268" y="340426"/>
                  <a:pt x="4096987" y="315686"/>
                </a:cubicBezTo>
                <a:cubicBezTo>
                  <a:pt x="4123706" y="290946"/>
                  <a:pt x="4147458" y="221673"/>
                  <a:pt x="4174177" y="185057"/>
                </a:cubicBezTo>
                <a:cubicBezTo>
                  <a:pt x="4200897" y="148442"/>
                  <a:pt x="4231574" y="119743"/>
                  <a:pt x="4257304" y="95993"/>
                </a:cubicBezTo>
                <a:cubicBezTo>
                  <a:pt x="4283034" y="72243"/>
                  <a:pt x="4306785" y="55419"/>
                  <a:pt x="4328556" y="42554"/>
                </a:cubicBezTo>
                <a:cubicBezTo>
                  <a:pt x="4350327" y="29689"/>
                  <a:pt x="4357254" y="17814"/>
                  <a:pt x="4387932" y="18804"/>
                </a:cubicBezTo>
                <a:cubicBezTo>
                  <a:pt x="4418610" y="19794"/>
                  <a:pt x="4469081" y="19793"/>
                  <a:pt x="4512624" y="48492"/>
                </a:cubicBezTo>
                <a:cubicBezTo>
                  <a:pt x="4556167" y="77191"/>
                  <a:pt x="4649190" y="190996"/>
                  <a:pt x="4649190" y="190996"/>
                </a:cubicBezTo>
                <a:cubicBezTo>
                  <a:pt x="4682837" y="234539"/>
                  <a:pt x="4673930" y="291936"/>
                  <a:pt x="4714504" y="309749"/>
                </a:cubicBezTo>
                <a:cubicBezTo>
                  <a:pt x="4755078" y="327562"/>
                  <a:pt x="4830289" y="316677"/>
                  <a:pt x="4892635" y="297874"/>
                </a:cubicBezTo>
              </a:path>
            </a:pathLst>
          </a:cu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Fluxograma: Processo 15"/>
          <p:cNvSpPr/>
          <p:nvPr/>
        </p:nvSpPr>
        <p:spPr>
          <a:xfrm>
            <a:off x="4023360" y="4133012"/>
            <a:ext cx="2063541" cy="159678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Fluxograma: Processo 16"/>
          <p:cNvSpPr/>
          <p:nvPr/>
        </p:nvSpPr>
        <p:spPr>
          <a:xfrm>
            <a:off x="6994537" y="4684625"/>
            <a:ext cx="2149463" cy="105314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Fluxograma: Processo 17"/>
          <p:cNvSpPr/>
          <p:nvPr/>
        </p:nvSpPr>
        <p:spPr>
          <a:xfrm>
            <a:off x="7438031" y="4137541"/>
            <a:ext cx="1146410" cy="98491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Fluxograma: Processo 18"/>
          <p:cNvSpPr/>
          <p:nvPr/>
        </p:nvSpPr>
        <p:spPr>
          <a:xfrm>
            <a:off x="6751677" y="5114259"/>
            <a:ext cx="287078" cy="606059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Fluxograma: Processo 19"/>
          <p:cNvSpPr/>
          <p:nvPr/>
        </p:nvSpPr>
        <p:spPr>
          <a:xfrm>
            <a:off x="6010943" y="5107171"/>
            <a:ext cx="287078" cy="613146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Fluxograma: Processo 14"/>
          <p:cNvSpPr/>
          <p:nvPr/>
        </p:nvSpPr>
        <p:spPr>
          <a:xfrm>
            <a:off x="6088089" y="4691270"/>
            <a:ext cx="900753" cy="1054431"/>
          </a:xfrm>
          <a:prstGeom prst="flowChartProcess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/>
          <p:cNvCxnSpPr/>
          <p:nvPr/>
        </p:nvCxnSpPr>
        <p:spPr>
          <a:xfrm rot="16200000" flipH="1">
            <a:off x="6678352" y="5400239"/>
            <a:ext cx="616285" cy="1801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 rot="16200000" flipH="1">
            <a:off x="5797149" y="5388301"/>
            <a:ext cx="624046" cy="12169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</a:t>
            </a:r>
            <a:endParaRPr lang="en-GB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238566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uxograma: Processo 19"/>
          <p:cNvSpPr/>
          <p:nvPr/>
        </p:nvSpPr>
        <p:spPr>
          <a:xfrm>
            <a:off x="6108596" y="2794406"/>
            <a:ext cx="913305" cy="1027944"/>
          </a:xfrm>
          <a:prstGeom prst="flowChartProcess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9" name="Imagem 18" descr="amostragem_sem_alisa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916" y="1968430"/>
            <a:ext cx="8400556" cy="4174544"/>
          </a:xfrm>
          <a:prstGeom prst="rect">
            <a:avLst/>
          </a:prstGeom>
          <a:ln>
            <a:noFill/>
          </a:ln>
        </p:spPr>
      </p:pic>
      <p:sp>
        <p:nvSpPr>
          <p:cNvPr id="21" name="Fluxograma: Processo 20"/>
          <p:cNvSpPr/>
          <p:nvPr/>
        </p:nvSpPr>
        <p:spPr>
          <a:xfrm>
            <a:off x="5020828" y="2772461"/>
            <a:ext cx="1088006" cy="1040694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Fluxograma: Processo 21"/>
          <p:cNvSpPr/>
          <p:nvPr/>
        </p:nvSpPr>
        <p:spPr>
          <a:xfrm>
            <a:off x="7037087" y="2816352"/>
            <a:ext cx="1476254" cy="993155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Amostragem sem </a:t>
            </a:r>
            <a:r>
              <a:rPr lang="pt-BR" i="1" dirty="0" err="1"/>
              <a:t>Aliasing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Pré-Filtragem Passa-Baixas 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2025</a:t>
            </a:r>
            <a:endParaRPr lang="en-GB" dirty="0"/>
          </a:p>
        </p:txBody>
      </p:sp>
      <p:sp>
        <p:nvSpPr>
          <p:cNvPr id="17" name="Fluxograma: Processo 16"/>
          <p:cNvSpPr/>
          <p:nvPr/>
        </p:nvSpPr>
        <p:spPr>
          <a:xfrm>
            <a:off x="4078207" y="5348865"/>
            <a:ext cx="5023261" cy="39271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1" name="Grupo 40"/>
          <p:cNvGrpSpPr/>
          <p:nvPr/>
        </p:nvGrpSpPr>
        <p:grpSpPr>
          <a:xfrm>
            <a:off x="4253024" y="4192776"/>
            <a:ext cx="4586176" cy="1555052"/>
            <a:chOff x="4253024" y="4192776"/>
            <a:chExt cx="4586176" cy="1555052"/>
          </a:xfrm>
        </p:grpSpPr>
        <p:sp>
          <p:nvSpPr>
            <p:cNvPr id="32" name="Fluxograma: Processo 31"/>
            <p:cNvSpPr/>
            <p:nvPr/>
          </p:nvSpPr>
          <p:spPr>
            <a:xfrm>
              <a:off x="4253024" y="4199860"/>
              <a:ext cx="1839433" cy="1233377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38" name="Grupo 37"/>
            <p:cNvGrpSpPr/>
            <p:nvPr/>
          </p:nvGrpSpPr>
          <p:grpSpPr>
            <a:xfrm>
              <a:off x="6100549" y="4693397"/>
              <a:ext cx="900753" cy="1054431"/>
              <a:chOff x="188847" y="3874689"/>
              <a:chExt cx="900753" cy="1054431"/>
            </a:xfrm>
          </p:grpSpPr>
          <p:sp>
            <p:nvSpPr>
              <p:cNvPr id="15" name="Fluxograma: Processo 14"/>
              <p:cNvSpPr/>
              <p:nvPr/>
            </p:nvSpPr>
            <p:spPr>
              <a:xfrm>
                <a:off x="188847" y="3874689"/>
                <a:ext cx="900753" cy="1054431"/>
              </a:xfrm>
              <a:prstGeom prst="flowChartProcess">
                <a:avLst/>
              </a:prstGeom>
              <a:solidFill>
                <a:srgbClr val="FFC0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37" name="Grupo 36"/>
              <p:cNvGrpSpPr/>
              <p:nvPr/>
            </p:nvGrpSpPr>
            <p:grpSpPr>
              <a:xfrm>
                <a:off x="203555" y="4525391"/>
                <a:ext cx="872137" cy="365185"/>
                <a:chOff x="6104626" y="5386628"/>
                <a:chExt cx="872137" cy="365185"/>
              </a:xfrm>
            </p:grpSpPr>
            <p:cxnSp>
              <p:nvCxnSpPr>
                <p:cNvPr id="34" name="Conector reto 33"/>
                <p:cNvCxnSpPr/>
                <p:nvPr/>
              </p:nvCxnSpPr>
              <p:spPr>
                <a:xfrm rot="5400000">
                  <a:off x="6795608" y="5570658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ector reto 35"/>
                <p:cNvCxnSpPr/>
                <p:nvPr/>
              </p:nvCxnSpPr>
              <p:spPr>
                <a:xfrm rot="5400000">
                  <a:off x="5923471" y="5567783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Fluxograma: Processo 38"/>
            <p:cNvSpPr/>
            <p:nvPr/>
          </p:nvSpPr>
          <p:spPr>
            <a:xfrm>
              <a:off x="6999767" y="4742122"/>
              <a:ext cx="1839433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0" name="Fluxograma: Processo 39"/>
            <p:cNvSpPr/>
            <p:nvPr/>
          </p:nvSpPr>
          <p:spPr>
            <a:xfrm>
              <a:off x="7449879" y="4192776"/>
              <a:ext cx="1247554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3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181018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 Exemplos I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>
                <a:solidFill>
                  <a:srgbClr val="0000FF"/>
                </a:solidFill>
              </a:rPr>
              <a:t>Trompete</a:t>
            </a:r>
            <a:r>
              <a:rPr lang="pt-BR" sz="3300"/>
              <a:t> (freqüências proeminentes até 7 kHz)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Muito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>
                <a:solidFill>
                  <a:srgbClr val="FF0000"/>
                </a:solidFill>
              </a:rPr>
              <a:t>Filtrado em 2 kHz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</a:t>
            </a:r>
            <a:r>
              <a:rPr lang="pt-BR" sz="2200" i="1"/>
              <a:t>liasing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9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pic>
        <p:nvPicPr>
          <p:cNvPr id="20" name="tango_4k_dec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3317875"/>
            <a:ext cx="304800" cy="304800"/>
          </a:xfrm>
          <a:prstGeom prst="rect">
            <a:avLst/>
          </a:prstGeom>
          <a:noFill/>
        </p:spPr>
      </p:pic>
      <p:pic>
        <p:nvPicPr>
          <p:cNvPr id="21" name="tango_4k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4818063"/>
            <a:ext cx="304800" cy="304800"/>
          </a:xfrm>
          <a:prstGeom prst="rect">
            <a:avLst/>
          </a:prstGeom>
          <a:noFill/>
        </p:spPr>
      </p:pic>
      <p:sp>
        <p:nvSpPr>
          <p:cNvPr id="10" name="Espaço Reservado para Data 9">
            <a:extLst>
              <a:ext uri="{FF2B5EF4-FFF2-40B4-BE49-F238E27FC236}">
                <a16:creationId xmlns:a16="http://schemas.microsoft.com/office/drawing/2014/main" id="{416E5D7B-7BCA-4CB4-9FBA-5510B9C9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4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45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4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Original</a:t>
            </a:r>
            <a:endParaRPr lang="pt-BR" sz="4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9219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85875" y="1949450"/>
            <a:ext cx="757237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id="{CBA5F1CF-00C5-47C2-B090-3AEE27E4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5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0243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 t="8383" r="525"/>
          <a:stretch>
            <a:fillRect/>
          </a:stretch>
        </p:blipFill>
        <p:spPr>
          <a:xfrm>
            <a:off x="1289049" y="1946275"/>
            <a:ext cx="7558067" cy="3676650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1" name="tango_4k_de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1613" y="2103438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id="{94C9EF42-B70C-4B15-8F24-5A0336A8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6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Filtrado (Anti-</a:t>
            </a:r>
            <a:r>
              <a:rPr lang="pt-PT" sz="3600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) e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1267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95400" y="1949450"/>
            <a:ext cx="755332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2" name="tango_4k_A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7788" y="2009775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id="{26172411-6F22-4598-A81D-2CFBA144E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7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Exemplos II 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 dirty="0">
                <a:solidFill>
                  <a:srgbClr val="0000FF"/>
                </a:solidFill>
              </a:rPr>
              <a:t>Voz</a:t>
            </a:r>
            <a:r>
              <a:rPr lang="pt-BR" sz="3300" dirty="0"/>
              <a:t> (</a:t>
            </a:r>
            <a:r>
              <a:rPr lang="pt-BR" sz="3300" dirty="0" err="1"/>
              <a:t>freqs</a:t>
            </a:r>
            <a:r>
              <a:rPr lang="pt-BR" sz="3300" dirty="0"/>
              <a:t>. proeminentes até 13 kHz) </a:t>
            </a:r>
            <a:r>
              <a:rPr lang="pt-BR" sz="3300" dirty="0">
                <a:solidFill>
                  <a:srgbClr val="0000FF"/>
                </a:solidFill>
              </a:rPr>
              <a:t>+ varredura senoidal</a:t>
            </a:r>
            <a:r>
              <a:rPr lang="pt-BR" sz="3300" dirty="0"/>
              <a:t> de 10 a 20 kHz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48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Muito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>
                <a:solidFill>
                  <a:srgbClr val="FF0000"/>
                </a:solidFill>
              </a:rPr>
              <a:t>Filtrado em 7 kHz 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dirty="0" err="1"/>
              <a:t>A</a:t>
            </a:r>
            <a:r>
              <a:rPr lang="pt-BR" sz="2200" i="1" dirty="0" err="1"/>
              <a:t>liasing</a:t>
            </a:r>
            <a:endParaRPr lang="pt-BR" sz="2200" i="1" dirty="0"/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voz_e_swee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2252663"/>
            <a:ext cx="304800" cy="304800"/>
          </a:xfrm>
          <a:prstGeom prst="rect">
            <a:avLst/>
          </a:prstGeom>
          <a:noFill/>
        </p:spPr>
      </p:pic>
      <p:pic>
        <p:nvPicPr>
          <p:cNvPr id="14" name="voz_e_sweep_dec3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3371850"/>
            <a:ext cx="304800" cy="304800"/>
          </a:xfrm>
          <a:prstGeom prst="rect">
            <a:avLst/>
          </a:prstGeom>
          <a:noFill/>
        </p:spPr>
      </p:pic>
      <p:pic>
        <p:nvPicPr>
          <p:cNvPr id="10" name="voz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9825" y="4827588"/>
            <a:ext cx="304800" cy="304800"/>
          </a:xfrm>
          <a:prstGeom prst="rect">
            <a:avLst/>
          </a:prstGeom>
          <a:noFill/>
        </p:spPr>
      </p:pic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id="{19A85829-B5C1-46B1-8C5F-4EB74C6FB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2025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8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7620</TotalTime>
  <Words>269</Words>
  <Application>Microsoft Office PowerPoint</Application>
  <PresentationFormat>Apresentação na tela (4:3)</PresentationFormat>
  <Paragraphs>109</Paragraphs>
  <Slides>8</Slides>
  <Notes>3</Notes>
  <HiddenSlides>0</HiddenSlides>
  <MMClips>9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7</vt:i4>
      </vt:variant>
      <vt:variant>
        <vt:lpstr>Títulos de slides</vt:lpstr>
      </vt:variant>
      <vt:variant>
        <vt:i4>8</vt:i4>
      </vt:variant>
    </vt:vector>
  </HeadingPairs>
  <TitlesOfParts>
    <vt:vector size="21" baseType="lpstr">
      <vt:lpstr>Arial</vt:lpstr>
      <vt:lpstr>Calibri</vt:lpstr>
      <vt:lpstr>Gill Sans MT</vt:lpstr>
      <vt:lpstr>Symbol</vt:lpstr>
      <vt:lpstr>Verdana</vt:lpstr>
      <vt:lpstr>Wingdings 2</vt:lpstr>
      <vt:lpstr>Solstício</vt:lpstr>
      <vt:lpstr>1_Solstício</vt:lpstr>
      <vt:lpstr>2_Solstício</vt:lpstr>
      <vt:lpstr>3_Solstício</vt:lpstr>
      <vt:lpstr>4_Solstício</vt:lpstr>
      <vt:lpstr>5_Solstício</vt:lpstr>
      <vt:lpstr>6_Solstício</vt:lpstr>
      <vt:lpstr>Aliasing:  Varredura Senoidal</vt:lpstr>
      <vt:lpstr>Aliasing  (de alius = outro)</vt:lpstr>
      <vt:lpstr>Amostragem sem Aliasing</vt:lpstr>
      <vt:lpstr>Aliasing:  Exemplos I</vt:lpstr>
      <vt:lpstr>Espectrograma do Original</vt:lpstr>
      <vt:lpstr>Espectrograma do Sinal Decimado</vt:lpstr>
      <vt:lpstr>Espectrograma do Sinal Filtrado (Anti-Aliasing) e Decimado</vt:lpstr>
      <vt:lpstr>Aliasing: Exemplos II </vt:lpstr>
    </vt:vector>
  </TitlesOfParts>
  <Company>LNCC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RESUMO DA APRESENTAÇÃO</dc:title>
  <dc:creator>pesquef</dc:creator>
  <cp:lastModifiedBy>Paulo Antonio Andrade Esquef</cp:lastModifiedBy>
  <cp:revision>705</cp:revision>
  <dcterms:created xsi:type="dcterms:W3CDTF">2009-10-06T20:32:36Z</dcterms:created>
  <dcterms:modified xsi:type="dcterms:W3CDTF">2024-12-31T14:41:39Z</dcterms:modified>
</cp:coreProperties>
</file>