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3" r:id="rId2"/>
    <p:sldId id="357" r:id="rId3"/>
    <p:sldId id="356" r:id="rId4"/>
    <p:sldId id="358" r:id="rId5"/>
    <p:sldId id="359" r:id="rId6"/>
  </p:sldIdLst>
  <p:sldSz cx="9144000" cy="6858000" type="screen4x3"/>
  <p:notesSz cx="7315200" cy="9601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33CC"/>
    <a:srgbClr val="006600"/>
    <a:srgbClr val="669900"/>
    <a:srgbClr val="DCECA2"/>
    <a:srgbClr val="333300"/>
    <a:srgbClr val="339933"/>
    <a:srgbClr val="0099CC"/>
    <a:srgbClr val="009999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5" autoAdjust="0"/>
    <p:restoredTop sz="90929"/>
  </p:normalViewPr>
  <p:slideViewPr>
    <p:cSldViewPr snapToGrid="0">
      <p:cViewPr varScale="1">
        <p:scale>
          <a:sx n="57" d="100"/>
          <a:sy n="57" d="100"/>
        </p:scale>
        <p:origin x="162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GB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1A20223B-E9DE-47D3-AFBF-DA0D3354008B}" type="slidenum">
              <a:rPr lang="en-GB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999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5C9AD2EE-296A-4395-86D9-08CF7EBA1708}" type="slidenum">
              <a:rPr lang="en-GB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722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AD2EE-296A-4395-86D9-08CF7EBA170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8171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CE097-4CFE-4A3B-9810-B2E54ADC614A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431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F50B161-6A1B-44E9-8A20-BBF50897BA0C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A7BA84-9DBD-45C9-8AF2-5A5CAF9112FF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DEBC5-899A-4B72-AF24-1C2A6462E6CE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5325" y="152400"/>
            <a:ext cx="7762875" cy="914400"/>
          </a:xfrm>
        </p:spPr>
        <p:txBody>
          <a:bodyPr/>
          <a:lstStyle>
            <a:lvl1pPr>
              <a:defRPr>
                <a:solidFill>
                  <a:srgbClr val="993300"/>
                </a:solidFill>
              </a:defRPr>
            </a:lvl1pPr>
          </a:lstStyle>
          <a:p>
            <a:r>
              <a:rPr lang="pt-BR" noProof="0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Ø"/>
              <a:defRPr sz="2400">
                <a:solidFill>
                  <a:srgbClr val="006600"/>
                </a:solidFill>
                <a:effectLst/>
              </a:defRPr>
            </a:lvl1pPr>
            <a:lvl2pPr>
              <a:buFont typeface="Wingdings" pitchFamily="2" charset="2"/>
              <a:buChar char="§"/>
              <a:defRPr sz="2000"/>
            </a:lvl2pPr>
          </a:lstStyle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/>
          <a:p>
            <a:r>
              <a:rPr lang="pt-BR" noProof="0"/>
              <a:t>GA038 1o. Periodo 2025</a:t>
            </a:r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1"/>
          </p:nvPr>
        </p:nvSpPr>
        <p:spPr>
          <a:xfrm>
            <a:off x="7010400" y="6400800"/>
            <a:ext cx="1905000" cy="457200"/>
          </a:xfrm>
        </p:spPr>
        <p:txBody>
          <a:bodyPr/>
          <a:lstStyle/>
          <a:p>
            <a:fld id="{240DA2B0-395D-44F6-9675-922834D4A7C4}" type="slidenum">
              <a:rPr lang="pt-BR" noProof="0" smtClean="0"/>
              <a:pPr/>
              <a:t>‹nº›</a:t>
            </a:fld>
            <a:endParaRPr lang="pt-BR" noProof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2"/>
          </p:nvPr>
        </p:nvSpPr>
        <p:spPr>
          <a:xfrm>
            <a:off x="3124200" y="6400800"/>
            <a:ext cx="2895600" cy="457200"/>
          </a:xfrm>
        </p:spPr>
        <p:txBody>
          <a:bodyPr/>
          <a:lstStyle/>
          <a:p>
            <a:r>
              <a:rPr lang="pt-BR" noProof="0"/>
              <a:t>Paulo Esquef - COMAC/LNCC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E11A30-0325-476F-9B1F-7C5C230C6701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FAF9B-AB49-4DEE-B820-C120A07EA665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9F39E-6802-4BEE-ACEC-902FB0A285C4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85799" y="6400800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CB8D36A-9BAD-437B-87F3-283E3B4AF787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7010400" y="63912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8F8D163-5B99-491A-B9C2-9A5E218A23F9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13AB7-69D3-4FC3-A0F6-AB592E0A55FC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2025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4F60E-6B30-4503-BE3C-931B0D45F7B0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CA2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6274" y="152400"/>
            <a:ext cx="7781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799" y="6391275"/>
            <a:ext cx="220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pt-BR"/>
              <a:t>GA038 1o. Periodo 2025</a:t>
            </a: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pt-BR"/>
              <a:t>Paulo Esquef - COMAC/LNCC</a:t>
            </a:r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912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40DA2B0-395D-44F6-9675-922834D4A7C4}" type="slidenum">
              <a:rPr lang="fi-FI"/>
              <a:pPr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rgbClr val="9933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Análise Tempo-Frequência (Fourier)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Segmentação do sinal em blocos de curta duração</a:t>
            </a:r>
          </a:p>
          <a:p>
            <a:pPr>
              <a:spcBef>
                <a:spcPts val="1800"/>
              </a:spcBef>
            </a:pPr>
            <a:r>
              <a:rPr lang="pt-BR" dirty="0"/>
              <a:t>Cálculo do espectro de Fourier para cada bloco</a:t>
            </a:r>
          </a:p>
          <a:p>
            <a:pPr>
              <a:spcBef>
                <a:spcPts val="1800"/>
              </a:spcBef>
            </a:pPr>
            <a:r>
              <a:rPr lang="pt-BR" dirty="0"/>
              <a:t>Organização desses espectros ao longo to tempo</a:t>
            </a:r>
          </a:p>
          <a:p>
            <a:pPr lvl="1"/>
            <a:r>
              <a:rPr lang="pt-BR" dirty="0"/>
              <a:t>Espectrograma (módulos dos espectros)</a:t>
            </a:r>
          </a:p>
          <a:p>
            <a:r>
              <a:rPr lang="pt-BR" dirty="0"/>
              <a:t>Vantagem</a:t>
            </a:r>
          </a:p>
          <a:p>
            <a:pPr lvl="1"/>
            <a:r>
              <a:rPr lang="pt-BR" dirty="0"/>
              <a:t>Permite observar a evolução do espectro no tempo</a:t>
            </a:r>
          </a:p>
          <a:p>
            <a:r>
              <a:rPr lang="pt-BR" dirty="0"/>
              <a:t>Desvantagem</a:t>
            </a:r>
          </a:p>
          <a:p>
            <a:pPr lvl="1"/>
            <a:r>
              <a:rPr lang="pt-BR" dirty="0"/>
              <a:t>A segmentação no tempo impõe limites à resolução máxima admissível na frequência</a:t>
            </a:r>
          </a:p>
          <a:p>
            <a:pPr lvl="2"/>
            <a:r>
              <a:rPr lang="pt-BR" dirty="0"/>
              <a:t>Princípio da incerteza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noProof="0"/>
              <a:t>GA038 1o. Periodo 2025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/>
              <a:t>Paulo Esquef - COMAC/LNCC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tângulo 130"/>
          <p:cNvSpPr/>
          <p:nvPr/>
        </p:nvSpPr>
        <p:spPr>
          <a:xfrm>
            <a:off x="4701641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Análise TF (Blocos)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5800" y="1132110"/>
            <a:ext cx="7772400" cy="4800600"/>
          </a:xfrm>
        </p:spPr>
        <p:txBody>
          <a:bodyPr/>
          <a:lstStyle/>
          <a:p>
            <a:r>
              <a:rPr lang="pt-BR" dirty="0"/>
              <a:t>Não-Paramétrica (via DFT</a:t>
            </a:r>
            <a:r>
              <a:rPr lang="pt-BR" i="1" baseline="-25000" dirty="0"/>
              <a:t>N</a:t>
            </a:r>
            <a:r>
              <a:rPr lang="pt-BR" dirty="0"/>
              <a:t>)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/>
              <a:t>GA038 1o. Periodo 2025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fi-FI" smtClean="0"/>
              <a:pPr/>
              <a:t>2</a:t>
            </a:fld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/>
              <a:t>Paulo Esquef - COMAC/LNCC</a:t>
            </a:r>
            <a:endParaRPr lang="en-GB" dirty="0"/>
          </a:p>
        </p:txBody>
      </p:sp>
      <p:grpSp>
        <p:nvGrpSpPr>
          <p:cNvPr id="7" name="Grupo 128"/>
          <p:cNvGrpSpPr/>
          <p:nvPr/>
        </p:nvGrpSpPr>
        <p:grpSpPr>
          <a:xfrm>
            <a:off x="-4493" y="3679371"/>
            <a:ext cx="9433581" cy="1611602"/>
            <a:chOff x="-4493" y="3757950"/>
            <a:chExt cx="9433581" cy="1837832"/>
          </a:xfrm>
        </p:grpSpPr>
        <p:grpSp>
          <p:nvGrpSpPr>
            <p:cNvPr id="8" name="Grupo 52"/>
            <p:cNvGrpSpPr/>
            <p:nvPr/>
          </p:nvGrpSpPr>
          <p:grpSpPr>
            <a:xfrm>
              <a:off x="-4493" y="3759925"/>
              <a:ext cx="3915539" cy="1834074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54" name="Forma livre 53"/>
              <p:cNvSpPr/>
              <p:nvPr/>
            </p:nvSpPr>
            <p:spPr>
              <a:xfrm>
                <a:off x="709684" y="2138257"/>
                <a:ext cx="3125337" cy="1045085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5337" h="1325076">
                    <a:moveTo>
                      <a:pt x="0" y="1079416"/>
                    </a:moveTo>
                    <a:cubicBezTo>
                      <a:pt x="120555" y="767792"/>
                      <a:pt x="236561" y="462381"/>
                      <a:pt x="354841" y="369732"/>
                    </a:cubicBezTo>
                    <a:cubicBezTo>
                      <a:pt x="473122" y="277083"/>
                      <a:pt x="600501" y="580387"/>
                      <a:pt x="709683" y="523521"/>
                    </a:cubicBezTo>
                    <a:cubicBezTo>
                      <a:pt x="818865" y="466655"/>
                      <a:pt x="901889" y="57076"/>
                      <a:pt x="1009934" y="28538"/>
                    </a:cubicBezTo>
                    <a:cubicBezTo>
                      <a:pt x="1117979" y="0"/>
                      <a:pt x="1244221" y="189783"/>
                      <a:pt x="1357952" y="352292"/>
                    </a:cubicBezTo>
                    <a:cubicBezTo>
                      <a:pt x="1471683" y="514801"/>
                      <a:pt x="1578591" y="862986"/>
                      <a:pt x="1692322" y="1003591"/>
                    </a:cubicBezTo>
                    <a:cubicBezTo>
                      <a:pt x="1806053" y="1144196"/>
                      <a:pt x="1925471" y="1262288"/>
                      <a:pt x="2040340" y="1195924"/>
                    </a:cubicBezTo>
                    <a:cubicBezTo>
                      <a:pt x="2155209" y="1129560"/>
                      <a:pt x="2266665" y="646561"/>
                      <a:pt x="2381534" y="605407"/>
                    </a:cubicBezTo>
                    <a:cubicBezTo>
                      <a:pt x="2496403" y="564253"/>
                      <a:pt x="2605585" y="829056"/>
                      <a:pt x="2729552" y="949001"/>
                    </a:cubicBezTo>
                    <a:cubicBezTo>
                      <a:pt x="2853519" y="1068946"/>
                      <a:pt x="2989997" y="1238640"/>
                      <a:pt x="3125337" y="1325076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9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56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Arrow Connector 4"/>
                <p:cNvCxnSpPr/>
                <p:nvPr/>
              </p:nvCxnSpPr>
              <p:spPr>
                <a:xfrm rot="5400000" flipH="1" flipV="1">
                  <a:off x="1207804" y="4613091"/>
                  <a:ext cx="408595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Arrow Connector 5"/>
                <p:cNvCxnSpPr/>
                <p:nvPr/>
              </p:nvCxnSpPr>
              <p:spPr>
                <a:xfrm rot="5400000" flipH="1" flipV="1">
                  <a:off x="1189803" y="4375708"/>
                  <a:ext cx="897167" cy="82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Arrow Connector 6"/>
                <p:cNvCxnSpPr/>
                <p:nvPr/>
              </p:nvCxnSpPr>
              <p:spPr>
                <a:xfrm rot="5400000" flipH="1" flipV="1">
                  <a:off x="1470367" y="4430796"/>
                  <a:ext cx="788606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Arrow Connector 7"/>
                <p:cNvCxnSpPr/>
                <p:nvPr/>
              </p:nvCxnSpPr>
              <p:spPr>
                <a:xfrm rot="5400000" flipH="1" flipV="1">
                  <a:off x="1500693" y="4234853"/>
                  <a:ext cx="1180490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Arrow Connector 10"/>
                <p:cNvCxnSpPr/>
                <p:nvPr/>
              </p:nvCxnSpPr>
              <p:spPr>
                <a:xfrm rot="5400000">
                  <a:off x="2644804" y="4675618"/>
                  <a:ext cx="248290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Arrow Connector 11"/>
                <p:cNvCxnSpPr/>
                <p:nvPr/>
              </p:nvCxnSpPr>
              <p:spPr>
                <a:xfrm rot="5400000">
                  <a:off x="2648259" y="4454775"/>
                  <a:ext cx="693916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CaixaDeTexto 71"/>
                <p:cNvSpPr txBox="1"/>
                <p:nvPr/>
              </p:nvSpPr>
              <p:spPr>
                <a:xfrm>
                  <a:off x="1259540" y="4832137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/>
                    <a:t>0</a:t>
                  </a:r>
                </a:p>
              </p:txBody>
            </p:sp>
            <p:sp>
              <p:nvSpPr>
                <p:cNvPr id="73" name="CaixaDeTexto 72"/>
                <p:cNvSpPr txBox="1"/>
                <p:nvPr/>
              </p:nvSpPr>
              <p:spPr>
                <a:xfrm>
                  <a:off x="1253308" y="3091220"/>
                  <a:ext cx="767805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|</a:t>
                  </a:r>
                  <a:r>
                    <a:rPr lang="pt-BR" sz="2400" i="1" dirty="0" err="1"/>
                    <a:t>Y</a:t>
                  </a:r>
                  <a:r>
                    <a:rPr lang="pt-BR" sz="2400" i="1" baseline="-25000" dirty="0" err="1"/>
                    <a:t>s</a:t>
                  </a:r>
                  <a:r>
                    <a:rPr lang="pt-BR" sz="2400" dirty="0"/>
                    <a:t>[</a:t>
                  </a:r>
                  <a:r>
                    <a:rPr lang="pt-BR" sz="2400" i="1" dirty="0"/>
                    <a:t>k</a:t>
                  </a:r>
                  <a:r>
                    <a:rPr lang="pt-BR" sz="2400" dirty="0"/>
                    <a:t>,1]|</a:t>
                  </a:r>
                </a:p>
              </p:txBody>
            </p:sp>
            <p:sp>
              <p:nvSpPr>
                <p:cNvPr id="74" name="CaixaDeTexto 73"/>
                <p:cNvSpPr txBox="1"/>
                <p:nvPr/>
              </p:nvSpPr>
              <p:spPr>
                <a:xfrm>
                  <a:off x="3518837" y="4769896"/>
                  <a:ext cx="338554" cy="461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k</a:t>
                  </a:r>
                </a:p>
              </p:txBody>
            </p:sp>
            <p:sp>
              <p:nvSpPr>
                <p:cNvPr id="75" name="CaixaDeTexto 74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/>
                    <a:t>Freqüência</a:t>
                  </a:r>
                </a:p>
                <a:p>
                  <a:pPr algn="ctr"/>
                  <a:r>
                    <a:rPr lang="pt-BR" spc="600" dirty="0"/>
                    <a:t>(índice)</a:t>
                  </a:r>
                </a:p>
              </p:txBody>
            </p:sp>
          </p:grpSp>
        </p:grpSp>
        <p:grpSp>
          <p:nvGrpSpPr>
            <p:cNvPr id="10" name="Grupo 75"/>
            <p:cNvGrpSpPr/>
            <p:nvPr/>
          </p:nvGrpSpPr>
          <p:grpSpPr>
            <a:xfrm>
              <a:off x="1758005" y="4015233"/>
              <a:ext cx="3915539" cy="1580549"/>
              <a:chOff x="5228464" y="2875619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77" name="Forma livre 76"/>
              <p:cNvSpPr/>
              <p:nvPr/>
            </p:nvSpPr>
            <p:spPr>
              <a:xfrm>
                <a:off x="5445457" y="3664424"/>
                <a:ext cx="3057098" cy="727881"/>
              </a:xfrm>
              <a:custGeom>
                <a:avLst/>
                <a:gdLst>
                  <a:gd name="connsiteX0" fmla="*/ 0 w 3057098"/>
                  <a:gd name="connsiteY0" fmla="*/ 6824 h 727881"/>
                  <a:gd name="connsiteX1" fmla="*/ 341194 w 3057098"/>
                  <a:gd name="connsiteY1" fmla="*/ 334370 h 727881"/>
                  <a:gd name="connsiteX2" fmla="*/ 682388 w 3057098"/>
                  <a:gd name="connsiteY2" fmla="*/ 552734 h 727881"/>
                  <a:gd name="connsiteX3" fmla="*/ 1023582 w 3057098"/>
                  <a:gd name="connsiteY3" fmla="*/ 702860 h 727881"/>
                  <a:gd name="connsiteX4" fmla="*/ 1364776 w 3057098"/>
                  <a:gd name="connsiteY4" fmla="*/ 402609 h 727881"/>
                  <a:gd name="connsiteX5" fmla="*/ 1705970 w 3057098"/>
                  <a:gd name="connsiteY5" fmla="*/ 6824 h 727881"/>
                  <a:gd name="connsiteX6" fmla="*/ 2047164 w 3057098"/>
                  <a:gd name="connsiteY6" fmla="*/ 361666 h 727881"/>
                  <a:gd name="connsiteX7" fmla="*/ 2402006 w 3057098"/>
                  <a:gd name="connsiteY7" fmla="*/ 225188 h 727881"/>
                  <a:gd name="connsiteX8" fmla="*/ 2729552 w 3057098"/>
                  <a:gd name="connsiteY8" fmla="*/ 498143 h 727881"/>
                  <a:gd name="connsiteX9" fmla="*/ 3057098 w 3057098"/>
                  <a:gd name="connsiteY9" fmla="*/ 716507 h 72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7098" h="727881">
                    <a:moveTo>
                      <a:pt x="0" y="6824"/>
                    </a:moveTo>
                    <a:cubicBezTo>
                      <a:pt x="113731" y="125104"/>
                      <a:pt x="227463" y="243385"/>
                      <a:pt x="341194" y="334370"/>
                    </a:cubicBezTo>
                    <a:cubicBezTo>
                      <a:pt x="454925" y="425355"/>
                      <a:pt x="568657" y="491319"/>
                      <a:pt x="682388" y="552734"/>
                    </a:cubicBezTo>
                    <a:cubicBezTo>
                      <a:pt x="796119" y="614149"/>
                      <a:pt x="909851" y="727881"/>
                      <a:pt x="1023582" y="702860"/>
                    </a:cubicBezTo>
                    <a:cubicBezTo>
                      <a:pt x="1137313" y="677839"/>
                      <a:pt x="1251045" y="518615"/>
                      <a:pt x="1364776" y="402609"/>
                    </a:cubicBezTo>
                    <a:cubicBezTo>
                      <a:pt x="1478507" y="286603"/>
                      <a:pt x="1592239" y="13648"/>
                      <a:pt x="1705970" y="6824"/>
                    </a:cubicBezTo>
                    <a:cubicBezTo>
                      <a:pt x="1819701" y="0"/>
                      <a:pt x="1931158" y="325272"/>
                      <a:pt x="2047164" y="361666"/>
                    </a:cubicBezTo>
                    <a:cubicBezTo>
                      <a:pt x="2163170" y="398060"/>
                      <a:pt x="2288275" y="202442"/>
                      <a:pt x="2402006" y="225188"/>
                    </a:cubicBezTo>
                    <a:cubicBezTo>
                      <a:pt x="2515737" y="247934"/>
                      <a:pt x="2620370" y="416256"/>
                      <a:pt x="2729552" y="498143"/>
                    </a:cubicBezTo>
                    <a:cubicBezTo>
                      <a:pt x="2838734" y="580030"/>
                      <a:pt x="2947916" y="648268"/>
                      <a:pt x="3057098" y="716507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1" name="Grupo 115"/>
              <p:cNvGrpSpPr/>
              <p:nvPr/>
            </p:nvGrpSpPr>
            <p:grpSpPr>
              <a:xfrm>
                <a:off x="5228464" y="2875619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79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Arrow Connector 4"/>
                <p:cNvCxnSpPr/>
                <p:nvPr/>
              </p:nvCxnSpPr>
              <p:spPr>
                <a:xfrm rot="5400000" flipH="1" flipV="1">
                  <a:off x="946237" y="4352584"/>
                  <a:ext cx="930937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Arrow Connector 5"/>
                <p:cNvCxnSpPr/>
                <p:nvPr/>
              </p:nvCxnSpPr>
              <p:spPr>
                <a:xfrm rot="5400000" flipH="1" flipV="1">
                  <a:off x="1325995" y="4512992"/>
                  <a:ext cx="623957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Arrow Connector 6"/>
                <p:cNvCxnSpPr/>
                <p:nvPr/>
              </p:nvCxnSpPr>
              <p:spPr>
                <a:xfrm rot="5400000" flipH="1" flipV="1">
                  <a:off x="1674729" y="4636218"/>
                  <a:ext cx="379089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Arrow Connector 7"/>
                <p:cNvCxnSpPr/>
                <p:nvPr/>
              </p:nvCxnSpPr>
              <p:spPr>
                <a:xfrm rot="5400000" flipH="1" flipV="1">
                  <a:off x="1968311" y="4704853"/>
                  <a:ext cx="243404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Arrow Connector 8"/>
                <p:cNvCxnSpPr/>
                <p:nvPr/>
              </p:nvCxnSpPr>
              <p:spPr>
                <a:xfrm rot="5400000" flipH="1" flipV="1">
                  <a:off x="2055659" y="4544051"/>
                  <a:ext cx="522301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Arrow Connector 9"/>
                <p:cNvCxnSpPr/>
                <p:nvPr/>
              </p:nvCxnSpPr>
              <p:spPr>
                <a:xfrm rot="5400000" flipH="1" flipV="1">
                  <a:off x="2082590" y="4347603"/>
                  <a:ext cx="920975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Arrow Connector 10"/>
                <p:cNvCxnSpPr/>
                <p:nvPr/>
              </p:nvCxnSpPr>
              <p:spPr>
                <a:xfrm rot="5400000">
                  <a:off x="2489318" y="4521191"/>
                  <a:ext cx="558469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Arrow Connector 11"/>
                <p:cNvCxnSpPr/>
                <p:nvPr/>
              </p:nvCxnSpPr>
              <p:spPr>
                <a:xfrm rot="5400000">
                  <a:off x="2648259" y="4454775"/>
                  <a:ext cx="693916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CaixaDeTexto 88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/>
                    <a:t>0</a:t>
                  </a:r>
                </a:p>
              </p:txBody>
            </p:sp>
            <p:sp>
              <p:nvSpPr>
                <p:cNvPr id="90" name="CaixaDeTexto 89"/>
                <p:cNvSpPr txBox="1"/>
                <p:nvPr/>
              </p:nvSpPr>
              <p:spPr>
                <a:xfrm>
                  <a:off x="1253308" y="3091220"/>
                  <a:ext cx="767805" cy="6595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|</a:t>
                  </a:r>
                  <a:r>
                    <a:rPr lang="pt-BR" sz="2400" i="1" dirty="0" err="1"/>
                    <a:t>Y</a:t>
                  </a:r>
                  <a:r>
                    <a:rPr lang="pt-BR" sz="2400" i="1" baseline="-25000" dirty="0" err="1"/>
                    <a:t>s</a:t>
                  </a:r>
                  <a:r>
                    <a:rPr lang="pt-BR" sz="2400" dirty="0"/>
                    <a:t>[</a:t>
                  </a:r>
                  <a:r>
                    <a:rPr lang="pt-BR" sz="2400" i="1" dirty="0"/>
                    <a:t>k</a:t>
                  </a:r>
                  <a:r>
                    <a:rPr lang="pt-BR" sz="2400" dirty="0"/>
                    <a:t>,2]|</a:t>
                  </a:r>
                </a:p>
              </p:txBody>
            </p:sp>
            <p:sp>
              <p:nvSpPr>
                <p:cNvPr id="91" name="CaixaDeTexto 90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k</a:t>
                  </a:r>
                </a:p>
              </p:txBody>
            </p:sp>
            <p:sp>
              <p:nvSpPr>
                <p:cNvPr id="92" name="CaixaDeTexto 91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/>
                    <a:t>Freqüência</a:t>
                  </a:r>
                </a:p>
                <a:p>
                  <a:pPr algn="ctr"/>
                  <a:r>
                    <a:rPr lang="pt-BR" spc="600" dirty="0"/>
                    <a:t>(índice)</a:t>
                  </a:r>
                </a:p>
              </p:txBody>
            </p:sp>
          </p:grpSp>
        </p:grpSp>
        <p:grpSp>
          <p:nvGrpSpPr>
            <p:cNvPr id="12" name="Grupo 92"/>
            <p:cNvGrpSpPr/>
            <p:nvPr/>
          </p:nvGrpSpPr>
          <p:grpSpPr>
            <a:xfrm>
              <a:off x="3769899" y="3759925"/>
              <a:ext cx="3915539" cy="1834076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94" name="Forma livre 93"/>
              <p:cNvSpPr/>
              <p:nvPr/>
            </p:nvSpPr>
            <p:spPr>
              <a:xfrm>
                <a:off x="709684" y="2312365"/>
                <a:ext cx="3125337" cy="870978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61191 w 3125337"/>
                  <a:gd name="connsiteY1" fmla="*/ 723586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0908 h 1316568"/>
                  <a:gd name="connsiteX1" fmla="*/ 361191 w 3125337"/>
                  <a:gd name="connsiteY1" fmla="*/ 715078 h 1316568"/>
                  <a:gd name="connsiteX2" fmla="*/ 671583 w 3125337"/>
                  <a:gd name="connsiteY2" fmla="*/ 223604 h 1316568"/>
                  <a:gd name="connsiteX3" fmla="*/ 1009934 w 3125337"/>
                  <a:gd name="connsiteY3" fmla="*/ 20030 h 1316568"/>
                  <a:gd name="connsiteX4" fmla="*/ 1357952 w 3125337"/>
                  <a:gd name="connsiteY4" fmla="*/ 343784 h 1316568"/>
                  <a:gd name="connsiteX5" fmla="*/ 1692322 w 3125337"/>
                  <a:gd name="connsiteY5" fmla="*/ 995083 h 1316568"/>
                  <a:gd name="connsiteX6" fmla="*/ 2040340 w 3125337"/>
                  <a:gd name="connsiteY6" fmla="*/ 1187416 h 1316568"/>
                  <a:gd name="connsiteX7" fmla="*/ 2381534 w 3125337"/>
                  <a:gd name="connsiteY7" fmla="*/ 596899 h 1316568"/>
                  <a:gd name="connsiteX8" fmla="*/ 2729552 w 3125337"/>
                  <a:gd name="connsiteY8" fmla="*/ 940493 h 1316568"/>
                  <a:gd name="connsiteX9" fmla="*/ 3125337 w 3125337"/>
                  <a:gd name="connsiteY9" fmla="*/ 1316568 h 1316568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40340 w 3125337"/>
                  <a:gd name="connsiteY6" fmla="*/ 975173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7884 w 3125337"/>
                  <a:gd name="connsiteY7" fmla="*/ 87727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5337" h="1104325">
                    <a:moveTo>
                      <a:pt x="0" y="858665"/>
                    </a:moveTo>
                    <a:cubicBezTo>
                      <a:pt x="120555" y="547041"/>
                      <a:pt x="249261" y="644052"/>
                      <a:pt x="361191" y="502835"/>
                    </a:cubicBezTo>
                    <a:cubicBezTo>
                      <a:pt x="473121" y="361618"/>
                      <a:pt x="558168" y="0"/>
                      <a:pt x="671583" y="11361"/>
                    </a:cubicBezTo>
                    <a:cubicBezTo>
                      <a:pt x="784998" y="22722"/>
                      <a:pt x="927289" y="550972"/>
                      <a:pt x="1041684" y="571002"/>
                    </a:cubicBezTo>
                    <a:cubicBezTo>
                      <a:pt x="1156079" y="591032"/>
                      <a:pt x="1248454" y="90453"/>
                      <a:pt x="1357952" y="131541"/>
                    </a:cubicBezTo>
                    <a:cubicBezTo>
                      <a:pt x="1467450" y="172629"/>
                      <a:pt x="1585999" y="760187"/>
                      <a:pt x="1698672" y="817532"/>
                    </a:cubicBezTo>
                    <a:cubicBezTo>
                      <a:pt x="1811345" y="874878"/>
                      <a:pt x="1919121" y="465657"/>
                      <a:pt x="2033990" y="475614"/>
                    </a:cubicBezTo>
                    <a:cubicBezTo>
                      <a:pt x="2148859" y="485571"/>
                      <a:pt x="2271957" y="835170"/>
                      <a:pt x="2387884" y="877276"/>
                    </a:cubicBezTo>
                    <a:cubicBezTo>
                      <a:pt x="2503811" y="919382"/>
                      <a:pt x="2606643" y="690409"/>
                      <a:pt x="2729552" y="728250"/>
                    </a:cubicBezTo>
                    <a:cubicBezTo>
                      <a:pt x="2852461" y="766092"/>
                      <a:pt x="2989997" y="1017889"/>
                      <a:pt x="3125337" y="1104325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3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96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Arrow Connector 4"/>
                <p:cNvCxnSpPr/>
                <p:nvPr/>
              </p:nvCxnSpPr>
              <p:spPr>
                <a:xfrm rot="5400000" flipH="1" flipV="1">
                  <a:off x="1207804" y="4613091"/>
                  <a:ext cx="408595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5"/>
                <p:cNvCxnSpPr/>
                <p:nvPr/>
              </p:nvCxnSpPr>
              <p:spPr>
                <a:xfrm rot="5400000" flipH="1" flipV="1">
                  <a:off x="1325773" y="4513873"/>
                  <a:ext cx="62334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Arrow Connector 6"/>
                <p:cNvCxnSpPr/>
                <p:nvPr/>
              </p:nvCxnSpPr>
              <p:spPr>
                <a:xfrm rot="5400000" flipH="1" flipV="1">
                  <a:off x="1355548" y="4316927"/>
                  <a:ext cx="1017451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Arrow Connector 7"/>
                <p:cNvCxnSpPr/>
                <p:nvPr/>
              </p:nvCxnSpPr>
              <p:spPr>
                <a:xfrm rot="5400000" flipH="1" flipV="1">
                  <a:off x="1795233" y="4530343"/>
                  <a:ext cx="59061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Arrow Connector 10"/>
                <p:cNvCxnSpPr/>
                <p:nvPr/>
              </p:nvCxnSpPr>
              <p:spPr>
                <a:xfrm rot="5400000">
                  <a:off x="2453080" y="4484844"/>
                  <a:ext cx="630945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Arrow Connector 11"/>
                <p:cNvCxnSpPr/>
                <p:nvPr/>
              </p:nvCxnSpPr>
              <p:spPr>
                <a:xfrm rot="5400000">
                  <a:off x="2831585" y="4639050"/>
                  <a:ext cx="326470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CaixaDeTexto 105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/>
                    <a:t>0</a:t>
                  </a:r>
                </a:p>
              </p:txBody>
            </p:sp>
            <p:sp>
              <p:nvSpPr>
                <p:cNvPr id="107" name="CaixaDeTexto 106"/>
                <p:cNvSpPr txBox="1"/>
                <p:nvPr/>
              </p:nvSpPr>
              <p:spPr>
                <a:xfrm>
                  <a:off x="1253308" y="3091220"/>
                  <a:ext cx="767805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|</a:t>
                  </a:r>
                  <a:r>
                    <a:rPr lang="pt-BR" sz="2400" i="1" dirty="0" err="1"/>
                    <a:t>Y</a:t>
                  </a:r>
                  <a:r>
                    <a:rPr lang="pt-BR" sz="2400" i="1" baseline="-25000" dirty="0" err="1"/>
                    <a:t>s</a:t>
                  </a:r>
                  <a:r>
                    <a:rPr lang="pt-BR" sz="2400" dirty="0"/>
                    <a:t>[</a:t>
                  </a:r>
                  <a:r>
                    <a:rPr lang="pt-BR" sz="2400" i="1" dirty="0"/>
                    <a:t>k</a:t>
                  </a:r>
                  <a:r>
                    <a:rPr lang="pt-BR" sz="2400" dirty="0"/>
                    <a:t>,3]|</a:t>
                  </a:r>
                </a:p>
              </p:txBody>
            </p:sp>
            <p:sp>
              <p:nvSpPr>
                <p:cNvPr id="108" name="CaixaDeTexto 107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k</a:t>
                  </a:r>
                </a:p>
              </p:txBody>
            </p:sp>
            <p:sp>
              <p:nvSpPr>
                <p:cNvPr id="109" name="CaixaDeTexto 108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/>
                    <a:t>Freqüência</a:t>
                  </a:r>
                </a:p>
                <a:p>
                  <a:pPr algn="ctr"/>
                  <a:r>
                    <a:rPr lang="pt-BR" spc="600" dirty="0"/>
                    <a:t>(índice)</a:t>
                  </a:r>
                </a:p>
              </p:txBody>
            </p:sp>
          </p:grpSp>
        </p:grpSp>
        <p:grpSp>
          <p:nvGrpSpPr>
            <p:cNvPr id="14" name="Grupo 109"/>
            <p:cNvGrpSpPr/>
            <p:nvPr/>
          </p:nvGrpSpPr>
          <p:grpSpPr>
            <a:xfrm>
              <a:off x="5513549" y="3757950"/>
              <a:ext cx="3915539" cy="1834076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111" name="Forma livre 110"/>
              <p:cNvSpPr/>
              <p:nvPr/>
            </p:nvSpPr>
            <p:spPr>
              <a:xfrm>
                <a:off x="724314" y="2383706"/>
                <a:ext cx="3110707" cy="799638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61191 w 3125337"/>
                  <a:gd name="connsiteY1" fmla="*/ 723586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0908 h 1316568"/>
                  <a:gd name="connsiteX1" fmla="*/ 361191 w 3125337"/>
                  <a:gd name="connsiteY1" fmla="*/ 715078 h 1316568"/>
                  <a:gd name="connsiteX2" fmla="*/ 671583 w 3125337"/>
                  <a:gd name="connsiteY2" fmla="*/ 223604 h 1316568"/>
                  <a:gd name="connsiteX3" fmla="*/ 1009934 w 3125337"/>
                  <a:gd name="connsiteY3" fmla="*/ 20030 h 1316568"/>
                  <a:gd name="connsiteX4" fmla="*/ 1357952 w 3125337"/>
                  <a:gd name="connsiteY4" fmla="*/ 343784 h 1316568"/>
                  <a:gd name="connsiteX5" fmla="*/ 1692322 w 3125337"/>
                  <a:gd name="connsiteY5" fmla="*/ 995083 h 1316568"/>
                  <a:gd name="connsiteX6" fmla="*/ 2040340 w 3125337"/>
                  <a:gd name="connsiteY6" fmla="*/ 1187416 h 1316568"/>
                  <a:gd name="connsiteX7" fmla="*/ 2381534 w 3125337"/>
                  <a:gd name="connsiteY7" fmla="*/ 596899 h 1316568"/>
                  <a:gd name="connsiteX8" fmla="*/ 2729552 w 3125337"/>
                  <a:gd name="connsiteY8" fmla="*/ 940493 h 1316568"/>
                  <a:gd name="connsiteX9" fmla="*/ 3125337 w 3125337"/>
                  <a:gd name="connsiteY9" fmla="*/ 1316568 h 1316568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40340 w 3125337"/>
                  <a:gd name="connsiteY6" fmla="*/ 975173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7884 w 3125337"/>
                  <a:gd name="connsiteY7" fmla="*/ 87727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33990 w 3125337"/>
                  <a:gd name="connsiteY6" fmla="*/ 385161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63250 w 3125337"/>
                  <a:gd name="connsiteY6" fmla="*/ 976638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54638 w 3179975"/>
                  <a:gd name="connsiteY0" fmla="*/ 768212 h 1013872"/>
                  <a:gd name="connsiteX1" fmla="*/ 60199 w 3179975"/>
                  <a:gd name="connsiteY1" fmla="*/ 684887 h 1013872"/>
                  <a:gd name="connsiteX2" fmla="*/ 415829 w 3179975"/>
                  <a:gd name="connsiteY2" fmla="*/ 412382 h 1013872"/>
                  <a:gd name="connsiteX3" fmla="*/ 740852 w 3179975"/>
                  <a:gd name="connsiteY3" fmla="*/ 688230 h 1013872"/>
                  <a:gd name="connsiteX4" fmla="*/ 1096322 w 3179975"/>
                  <a:gd name="connsiteY4" fmla="*/ 480549 h 1013872"/>
                  <a:gd name="connsiteX5" fmla="*/ 1412590 w 3179975"/>
                  <a:gd name="connsiteY5" fmla="*/ 41088 h 1013872"/>
                  <a:gd name="connsiteX6" fmla="*/ 1753310 w 3179975"/>
                  <a:gd name="connsiteY6" fmla="*/ 727079 h 1013872"/>
                  <a:gd name="connsiteX7" fmla="*/ 2117888 w 3179975"/>
                  <a:gd name="connsiteY7" fmla="*/ 976638 h 1013872"/>
                  <a:gd name="connsiteX8" fmla="*/ 2442522 w 3179975"/>
                  <a:gd name="connsiteY8" fmla="*/ 786823 h 1013872"/>
                  <a:gd name="connsiteX9" fmla="*/ 2784190 w 3179975"/>
                  <a:gd name="connsiteY9" fmla="*/ 637797 h 1013872"/>
                  <a:gd name="connsiteX10" fmla="*/ 3179975 w 3179975"/>
                  <a:gd name="connsiteY10" fmla="*/ 1013872 h 1013872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63250 w 3125337"/>
                  <a:gd name="connsiteY6" fmla="*/ 976638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0 w 3110707"/>
                  <a:gd name="connsiteY0" fmla="*/ 936063 h 1013872"/>
                  <a:gd name="connsiteX1" fmla="*/ 346561 w 3110707"/>
                  <a:gd name="connsiteY1" fmla="*/ 412382 h 1013872"/>
                  <a:gd name="connsiteX2" fmla="*/ 671584 w 3110707"/>
                  <a:gd name="connsiteY2" fmla="*/ 688230 h 1013872"/>
                  <a:gd name="connsiteX3" fmla="*/ 1027054 w 3110707"/>
                  <a:gd name="connsiteY3" fmla="*/ 480549 h 1013872"/>
                  <a:gd name="connsiteX4" fmla="*/ 1343322 w 3110707"/>
                  <a:gd name="connsiteY4" fmla="*/ 41088 h 1013872"/>
                  <a:gd name="connsiteX5" fmla="*/ 1684042 w 3110707"/>
                  <a:gd name="connsiteY5" fmla="*/ 727079 h 1013872"/>
                  <a:gd name="connsiteX6" fmla="*/ 2048620 w 3110707"/>
                  <a:gd name="connsiteY6" fmla="*/ 976638 h 1013872"/>
                  <a:gd name="connsiteX7" fmla="*/ 2373254 w 3110707"/>
                  <a:gd name="connsiteY7" fmla="*/ 786823 h 1013872"/>
                  <a:gd name="connsiteX8" fmla="*/ 2714922 w 3110707"/>
                  <a:gd name="connsiteY8" fmla="*/ 637797 h 1013872"/>
                  <a:gd name="connsiteX9" fmla="*/ 3110707 w 3110707"/>
                  <a:gd name="connsiteY9" fmla="*/ 1013872 h 101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0707" h="1013872">
                    <a:moveTo>
                      <a:pt x="0" y="936063"/>
                    </a:moveTo>
                    <a:cubicBezTo>
                      <a:pt x="75248" y="861932"/>
                      <a:pt x="234630" y="453687"/>
                      <a:pt x="346561" y="412382"/>
                    </a:cubicBezTo>
                    <a:cubicBezTo>
                      <a:pt x="458492" y="371077"/>
                      <a:pt x="558169" y="676869"/>
                      <a:pt x="671584" y="688230"/>
                    </a:cubicBezTo>
                    <a:cubicBezTo>
                      <a:pt x="784999" y="699591"/>
                      <a:pt x="915098" y="588406"/>
                      <a:pt x="1027054" y="480549"/>
                    </a:cubicBezTo>
                    <a:cubicBezTo>
                      <a:pt x="1139010" y="372692"/>
                      <a:pt x="1233824" y="0"/>
                      <a:pt x="1343322" y="41088"/>
                    </a:cubicBezTo>
                    <a:cubicBezTo>
                      <a:pt x="1452820" y="82176"/>
                      <a:pt x="1566492" y="571154"/>
                      <a:pt x="1684042" y="727079"/>
                    </a:cubicBezTo>
                    <a:cubicBezTo>
                      <a:pt x="1801592" y="883004"/>
                      <a:pt x="1933751" y="966681"/>
                      <a:pt x="2048620" y="976638"/>
                    </a:cubicBezTo>
                    <a:cubicBezTo>
                      <a:pt x="2163489" y="986595"/>
                      <a:pt x="2262204" y="843296"/>
                      <a:pt x="2373254" y="786823"/>
                    </a:cubicBezTo>
                    <a:cubicBezTo>
                      <a:pt x="2484304" y="730350"/>
                      <a:pt x="2592013" y="599956"/>
                      <a:pt x="2714922" y="637797"/>
                    </a:cubicBezTo>
                    <a:cubicBezTo>
                      <a:pt x="2837831" y="675639"/>
                      <a:pt x="2975367" y="927436"/>
                      <a:pt x="3110707" y="1013872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5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113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Arrow Connector 4"/>
                <p:cNvCxnSpPr/>
                <p:nvPr/>
              </p:nvCxnSpPr>
              <p:spPr>
                <a:xfrm rot="5400000" flipH="1" flipV="1">
                  <a:off x="1309172" y="4715410"/>
                  <a:ext cx="20506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Arrow Connector 5"/>
                <p:cNvCxnSpPr/>
                <p:nvPr/>
              </p:nvCxnSpPr>
              <p:spPr>
                <a:xfrm rot="5400000" flipH="1" flipV="1">
                  <a:off x="1325773" y="4513873"/>
                  <a:ext cx="62334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Arrow Connector 6"/>
                <p:cNvCxnSpPr/>
                <p:nvPr/>
              </p:nvCxnSpPr>
              <p:spPr>
                <a:xfrm rot="5400000" flipH="1" flipV="1">
                  <a:off x="1653000" y="4615591"/>
                  <a:ext cx="42149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Arrow Connector 7"/>
                <p:cNvCxnSpPr/>
                <p:nvPr/>
              </p:nvCxnSpPr>
              <p:spPr>
                <a:xfrm rot="5400000" flipH="1" flipV="1">
                  <a:off x="1795233" y="4530343"/>
                  <a:ext cx="59061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Arrow Connector 10"/>
                <p:cNvCxnSpPr/>
                <p:nvPr/>
              </p:nvCxnSpPr>
              <p:spPr>
                <a:xfrm rot="16200000" flipH="1">
                  <a:off x="2680129" y="4712949"/>
                  <a:ext cx="175517" cy="27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Arrow Connector 11"/>
                <p:cNvCxnSpPr/>
                <p:nvPr/>
              </p:nvCxnSpPr>
              <p:spPr>
                <a:xfrm rot="5400000">
                  <a:off x="2831585" y="4639050"/>
                  <a:ext cx="326470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" name="CaixaDeTexto 122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/>
                    <a:t>0</a:t>
                  </a:r>
                </a:p>
              </p:txBody>
            </p:sp>
            <p:sp>
              <p:nvSpPr>
                <p:cNvPr id="124" name="CaixaDeTexto 123"/>
                <p:cNvSpPr txBox="1"/>
                <p:nvPr/>
              </p:nvSpPr>
              <p:spPr>
                <a:xfrm>
                  <a:off x="1253308" y="3091220"/>
                  <a:ext cx="794457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|</a:t>
                  </a:r>
                  <a:r>
                    <a:rPr lang="pt-BR" sz="2400" i="1" dirty="0" err="1"/>
                    <a:t>Y</a:t>
                  </a:r>
                  <a:r>
                    <a:rPr lang="pt-BR" sz="2400" i="1" baseline="-25000" dirty="0" err="1"/>
                    <a:t>s</a:t>
                  </a:r>
                  <a:r>
                    <a:rPr lang="pt-BR" sz="2400" dirty="0"/>
                    <a:t>[</a:t>
                  </a:r>
                  <a:r>
                    <a:rPr lang="pt-BR" sz="2400" i="1" dirty="0"/>
                    <a:t>k</a:t>
                  </a:r>
                  <a:r>
                    <a:rPr lang="pt-BR" sz="2400" dirty="0"/>
                    <a:t>,4]|</a:t>
                  </a:r>
                </a:p>
              </p:txBody>
            </p:sp>
            <p:sp>
              <p:nvSpPr>
                <p:cNvPr id="125" name="CaixaDeTexto 124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k</a:t>
                  </a:r>
                </a:p>
              </p:txBody>
            </p:sp>
            <p:sp>
              <p:nvSpPr>
                <p:cNvPr id="126" name="CaixaDeTexto 125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/>
                    <a:t>Freqüência</a:t>
                  </a:r>
                </a:p>
                <a:p>
                  <a:pPr algn="ctr"/>
                  <a:r>
                    <a:rPr lang="pt-BR" spc="600" dirty="0"/>
                    <a:t>(índice)</a:t>
                  </a:r>
                </a:p>
              </p:txBody>
            </p:sp>
          </p:grpSp>
        </p:grpSp>
      </p:grpSp>
      <p:sp>
        <p:nvSpPr>
          <p:cNvPr id="128" name="Retângulo 127"/>
          <p:cNvSpPr/>
          <p:nvPr/>
        </p:nvSpPr>
        <p:spPr>
          <a:xfrm>
            <a:off x="1067786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16" name="Grupo 128"/>
          <p:cNvGrpSpPr/>
          <p:nvPr/>
        </p:nvGrpSpPr>
        <p:grpSpPr>
          <a:xfrm>
            <a:off x="1057564" y="1592187"/>
            <a:ext cx="7919190" cy="1647519"/>
            <a:chOff x="1177310" y="262835"/>
            <a:chExt cx="7919190" cy="2628659"/>
          </a:xfrm>
        </p:grpSpPr>
        <p:cxnSp>
          <p:nvCxnSpPr>
            <p:cNvPr id="137" name="Straight Connector 2"/>
            <p:cNvCxnSpPr/>
            <p:nvPr/>
          </p:nvCxnSpPr>
          <p:spPr>
            <a:xfrm>
              <a:off x="1177310" y="1707990"/>
              <a:ext cx="3760464" cy="4028"/>
            </a:xfrm>
            <a:prstGeom prst="line">
              <a:avLst/>
            </a:prstGeom>
            <a:ln w="12700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4"/>
            <p:cNvCxnSpPr/>
            <p:nvPr/>
          </p:nvCxnSpPr>
          <p:spPr>
            <a:xfrm rot="5400000" flipH="1" flipV="1">
              <a:off x="987166" y="1512774"/>
              <a:ext cx="408595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5"/>
            <p:cNvCxnSpPr/>
            <p:nvPr/>
          </p:nvCxnSpPr>
          <p:spPr>
            <a:xfrm rot="5400000" flipH="1" flipV="1">
              <a:off x="969165" y="1275391"/>
              <a:ext cx="897166" cy="826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6"/>
            <p:cNvCxnSpPr/>
            <p:nvPr/>
          </p:nvCxnSpPr>
          <p:spPr>
            <a:xfrm rot="5400000" flipH="1" flipV="1">
              <a:off x="1249729" y="1330479"/>
              <a:ext cx="78860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Arrow Connector 7"/>
            <p:cNvCxnSpPr/>
            <p:nvPr/>
          </p:nvCxnSpPr>
          <p:spPr>
            <a:xfrm rot="5400000" flipH="1" flipV="1">
              <a:off x="1280055" y="1134536"/>
              <a:ext cx="11804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8"/>
            <p:cNvCxnSpPr/>
            <p:nvPr/>
          </p:nvCxnSpPr>
          <p:spPr>
            <a:xfrm rot="5400000" flipH="1" flipV="1">
              <a:off x="1648428" y="1256081"/>
              <a:ext cx="89627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9"/>
            <p:cNvCxnSpPr/>
            <p:nvPr/>
          </p:nvCxnSpPr>
          <p:spPr>
            <a:xfrm rot="5400000" flipH="1" flipV="1">
              <a:off x="2130747" y="1515813"/>
              <a:ext cx="383386" cy="1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0"/>
            <p:cNvCxnSpPr/>
            <p:nvPr/>
          </p:nvCxnSpPr>
          <p:spPr>
            <a:xfrm rot="5400000">
              <a:off x="2424166" y="1834613"/>
              <a:ext cx="2482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1"/>
            <p:cNvCxnSpPr/>
            <p:nvPr/>
          </p:nvCxnSpPr>
          <p:spPr>
            <a:xfrm rot="5400000">
              <a:off x="2427621" y="2064154"/>
              <a:ext cx="69391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2"/>
            <p:cNvCxnSpPr/>
            <p:nvPr/>
          </p:nvCxnSpPr>
          <p:spPr>
            <a:xfrm rot="5400000">
              <a:off x="2787632" y="1923682"/>
              <a:ext cx="42642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3"/>
            <p:cNvCxnSpPr/>
            <p:nvPr/>
          </p:nvCxnSpPr>
          <p:spPr>
            <a:xfrm rot="5400000" flipH="1" flipV="1">
              <a:off x="3049535" y="1537723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"/>
            <p:cNvCxnSpPr/>
            <p:nvPr/>
          </p:nvCxnSpPr>
          <p:spPr>
            <a:xfrm rot="5400000" flipH="1" flipV="1">
              <a:off x="3079861" y="1335841"/>
              <a:ext cx="747044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Arrow Connector 15"/>
            <p:cNvCxnSpPr/>
            <p:nvPr/>
          </p:nvCxnSpPr>
          <p:spPr>
            <a:xfrm rot="5400000" flipH="1" flipV="1">
              <a:off x="3415977" y="1445687"/>
              <a:ext cx="52734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6"/>
            <p:cNvCxnSpPr/>
            <p:nvPr/>
          </p:nvCxnSpPr>
          <p:spPr>
            <a:xfrm rot="5400000" flipH="1" flipV="1">
              <a:off x="3419582" y="1223025"/>
              <a:ext cx="972673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3"/>
            <p:cNvCxnSpPr/>
            <p:nvPr/>
          </p:nvCxnSpPr>
          <p:spPr>
            <a:xfrm rot="5400000" flipH="1" flipV="1">
              <a:off x="3954607" y="1529797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4"/>
            <p:cNvCxnSpPr/>
            <p:nvPr/>
          </p:nvCxnSpPr>
          <p:spPr>
            <a:xfrm rot="5400000">
              <a:off x="4291316" y="1777604"/>
              <a:ext cx="13427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"/>
            <p:cNvCxnSpPr/>
            <p:nvPr/>
          </p:nvCxnSpPr>
          <p:spPr>
            <a:xfrm rot="5400000">
              <a:off x="4408129" y="1887058"/>
              <a:ext cx="353187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6"/>
            <p:cNvCxnSpPr/>
            <p:nvPr/>
          </p:nvCxnSpPr>
          <p:spPr>
            <a:xfrm rot="5400000" flipH="1" flipV="1">
              <a:off x="4705261" y="1596501"/>
              <a:ext cx="21145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2"/>
            <p:cNvCxnSpPr/>
            <p:nvPr/>
          </p:nvCxnSpPr>
          <p:spPr>
            <a:xfrm rot="10800000" flipV="1">
              <a:off x="4910474" y="1710046"/>
              <a:ext cx="4019776" cy="469"/>
            </a:xfrm>
            <a:prstGeom prst="line">
              <a:avLst/>
            </a:prstGeom>
            <a:ln w="12700"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Arrow Connector 4"/>
            <p:cNvCxnSpPr/>
            <p:nvPr/>
          </p:nvCxnSpPr>
          <p:spPr>
            <a:xfrm rot="5400000">
              <a:off x="8452487" y="1915790"/>
              <a:ext cx="408595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Arrow Connector 5"/>
            <p:cNvCxnSpPr/>
            <p:nvPr/>
          </p:nvCxnSpPr>
          <p:spPr>
            <a:xfrm rot="5400000">
              <a:off x="7981919" y="2159966"/>
              <a:ext cx="897166" cy="826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6"/>
            <p:cNvCxnSpPr/>
            <p:nvPr/>
          </p:nvCxnSpPr>
          <p:spPr>
            <a:xfrm rot="5400000">
              <a:off x="7809915" y="2111733"/>
              <a:ext cx="78860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Arrow Connector 7"/>
            <p:cNvCxnSpPr/>
            <p:nvPr/>
          </p:nvCxnSpPr>
          <p:spPr>
            <a:xfrm rot="5400000">
              <a:off x="7387705" y="2300852"/>
              <a:ext cx="11804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Arrow Connector 8"/>
            <p:cNvCxnSpPr/>
            <p:nvPr/>
          </p:nvCxnSpPr>
          <p:spPr>
            <a:xfrm rot="5400000">
              <a:off x="7303542" y="2165659"/>
              <a:ext cx="89627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Arrow Connector 9"/>
            <p:cNvCxnSpPr/>
            <p:nvPr/>
          </p:nvCxnSpPr>
          <p:spPr>
            <a:xfrm rot="5400000">
              <a:off x="7334118" y="1906720"/>
              <a:ext cx="383386" cy="1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Arrow Connector 10"/>
            <p:cNvCxnSpPr/>
            <p:nvPr/>
          </p:nvCxnSpPr>
          <p:spPr>
            <a:xfrm rot="5400000" flipH="1" flipV="1">
              <a:off x="7175794" y="1587127"/>
              <a:ext cx="2482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Arrow Connector 11"/>
            <p:cNvCxnSpPr/>
            <p:nvPr/>
          </p:nvCxnSpPr>
          <p:spPr>
            <a:xfrm rot="5400000" flipH="1" flipV="1">
              <a:off x="6726713" y="1357586"/>
              <a:ext cx="69391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Arrow Connector 12"/>
            <p:cNvCxnSpPr/>
            <p:nvPr/>
          </p:nvCxnSpPr>
          <p:spPr>
            <a:xfrm rot="5400000" flipH="1" flipV="1">
              <a:off x="6634188" y="1498058"/>
              <a:ext cx="42642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3"/>
            <p:cNvCxnSpPr/>
            <p:nvPr/>
          </p:nvCxnSpPr>
          <p:spPr>
            <a:xfrm rot="5400000">
              <a:off x="6443555" y="1884017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Arrow Connector 14"/>
            <p:cNvCxnSpPr/>
            <p:nvPr/>
          </p:nvCxnSpPr>
          <p:spPr>
            <a:xfrm rot="5400000">
              <a:off x="6021345" y="2085899"/>
              <a:ext cx="747044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Arrow Connector 15"/>
            <p:cNvCxnSpPr/>
            <p:nvPr/>
          </p:nvCxnSpPr>
          <p:spPr>
            <a:xfrm rot="5400000">
              <a:off x="5904925" y="1976053"/>
              <a:ext cx="52734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Arrow Connector 16"/>
            <p:cNvCxnSpPr/>
            <p:nvPr/>
          </p:nvCxnSpPr>
          <p:spPr>
            <a:xfrm rot="5400000">
              <a:off x="5455994" y="2198715"/>
              <a:ext cx="972673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Arrow Connector 13"/>
            <p:cNvCxnSpPr/>
            <p:nvPr/>
          </p:nvCxnSpPr>
          <p:spPr>
            <a:xfrm rot="5400000">
              <a:off x="5538483" y="1891943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Arrow Connector 14"/>
            <p:cNvCxnSpPr/>
            <p:nvPr/>
          </p:nvCxnSpPr>
          <p:spPr>
            <a:xfrm rot="5400000" flipH="1" flipV="1">
              <a:off x="5422656" y="1644136"/>
              <a:ext cx="13427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Arrow Connector 15"/>
            <p:cNvCxnSpPr/>
            <p:nvPr/>
          </p:nvCxnSpPr>
          <p:spPr>
            <a:xfrm rot="5400000" flipH="1" flipV="1">
              <a:off x="5086933" y="1534682"/>
              <a:ext cx="353187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6"/>
            <p:cNvCxnSpPr/>
            <p:nvPr/>
          </p:nvCxnSpPr>
          <p:spPr>
            <a:xfrm rot="5400000">
              <a:off x="4931529" y="1825239"/>
              <a:ext cx="21145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CaixaDeTexto 172"/>
            <p:cNvSpPr txBox="1"/>
            <p:nvPr/>
          </p:nvSpPr>
          <p:spPr>
            <a:xfrm>
              <a:off x="8783594" y="171004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i="1" dirty="0"/>
                <a:t>n</a:t>
              </a:r>
            </a:p>
          </p:txBody>
        </p:sp>
        <p:sp>
          <p:nvSpPr>
            <p:cNvPr id="174" name="CaixaDeTexto 173"/>
            <p:cNvSpPr txBox="1"/>
            <p:nvPr/>
          </p:nvSpPr>
          <p:spPr>
            <a:xfrm>
              <a:off x="5455195" y="262835"/>
              <a:ext cx="793807" cy="736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i="1" dirty="0"/>
                <a:t>y</a:t>
              </a:r>
              <a:r>
                <a:rPr lang="pt-BR" sz="2400" dirty="0"/>
                <a:t>(</a:t>
              </a:r>
              <a:r>
                <a:rPr lang="pt-BR" sz="2400" i="1" dirty="0"/>
                <a:t>n</a:t>
              </a:r>
              <a:r>
                <a:rPr lang="pt-BR" sz="2400" dirty="0"/>
                <a:t>)</a:t>
              </a:r>
            </a:p>
          </p:txBody>
        </p:sp>
      </p:grpSp>
      <p:sp>
        <p:nvSpPr>
          <p:cNvPr id="130" name="Retângulo 129"/>
          <p:cNvSpPr/>
          <p:nvPr/>
        </p:nvSpPr>
        <p:spPr>
          <a:xfrm>
            <a:off x="2878776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2" name="Retângulo 131"/>
          <p:cNvSpPr/>
          <p:nvPr/>
        </p:nvSpPr>
        <p:spPr>
          <a:xfrm>
            <a:off x="6512630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3" name="CaixaDeTexto 132"/>
          <p:cNvSpPr txBox="1"/>
          <p:nvPr/>
        </p:nvSpPr>
        <p:spPr>
          <a:xfrm>
            <a:off x="1122192" y="3025635"/>
            <a:ext cx="17411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Bloco  1</a:t>
            </a:r>
          </a:p>
          <a:p>
            <a:r>
              <a:rPr lang="pt-BR" sz="2000" i="1" dirty="0"/>
              <a:t>L</a:t>
            </a:r>
            <a:r>
              <a:rPr lang="pt-BR" sz="2000" dirty="0"/>
              <a:t> </a:t>
            </a:r>
            <a:r>
              <a:rPr lang="pt-BR" sz="2000" dirty="0">
                <a:sym typeface="Symbol"/>
              </a:rPr>
              <a:t></a:t>
            </a:r>
            <a:r>
              <a:rPr lang="pt-BR" sz="2000" dirty="0"/>
              <a:t> </a:t>
            </a:r>
            <a:r>
              <a:rPr lang="pt-BR" sz="2000" i="1" dirty="0"/>
              <a:t>N</a:t>
            </a:r>
            <a:r>
              <a:rPr lang="pt-BR" sz="2000" dirty="0"/>
              <a:t> amostras</a:t>
            </a:r>
          </a:p>
        </p:txBody>
      </p:sp>
      <p:sp>
        <p:nvSpPr>
          <p:cNvPr id="134" name="CaixaDeTexto 133"/>
          <p:cNvSpPr txBox="1"/>
          <p:nvPr/>
        </p:nvSpPr>
        <p:spPr>
          <a:xfrm>
            <a:off x="2929765" y="2964731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Bloco</a:t>
            </a:r>
            <a:r>
              <a:rPr lang="pt-BR" dirty="0"/>
              <a:t> </a:t>
            </a:r>
            <a:r>
              <a:rPr lang="pt-BR" sz="2000" dirty="0"/>
              <a:t>2</a:t>
            </a:r>
            <a:endParaRPr lang="pt-BR" dirty="0"/>
          </a:p>
        </p:txBody>
      </p:sp>
      <p:sp>
        <p:nvSpPr>
          <p:cNvPr id="135" name="CaixaDeTexto 134"/>
          <p:cNvSpPr txBox="1"/>
          <p:nvPr/>
        </p:nvSpPr>
        <p:spPr>
          <a:xfrm>
            <a:off x="6544910" y="2975617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Bloco</a:t>
            </a:r>
            <a:r>
              <a:rPr lang="pt-BR" dirty="0"/>
              <a:t> </a:t>
            </a:r>
            <a:r>
              <a:rPr lang="pt-BR" sz="2000" dirty="0"/>
              <a:t>4</a:t>
            </a:r>
          </a:p>
        </p:txBody>
      </p:sp>
      <p:sp>
        <p:nvSpPr>
          <p:cNvPr id="136" name="CaixaDeTexto 135"/>
          <p:cNvSpPr txBox="1"/>
          <p:nvPr/>
        </p:nvSpPr>
        <p:spPr>
          <a:xfrm>
            <a:off x="4737338" y="2964731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Bloco</a:t>
            </a:r>
            <a:r>
              <a:rPr lang="pt-BR" dirty="0"/>
              <a:t> </a:t>
            </a:r>
            <a:r>
              <a:rPr lang="pt-BR" sz="2000" dirty="0"/>
              <a:t>3</a:t>
            </a:r>
          </a:p>
        </p:txBody>
      </p:sp>
      <p:grpSp>
        <p:nvGrpSpPr>
          <p:cNvPr id="17" name="Grupo 175"/>
          <p:cNvGrpSpPr/>
          <p:nvPr/>
        </p:nvGrpSpPr>
        <p:grpSpPr>
          <a:xfrm>
            <a:off x="-120721" y="2554014"/>
            <a:ext cx="2210939" cy="2994998"/>
            <a:chOff x="-136487" y="2408830"/>
            <a:chExt cx="2210939" cy="2572606"/>
          </a:xfrm>
        </p:grpSpPr>
        <p:sp>
          <p:nvSpPr>
            <p:cNvPr id="177" name="Seta circular 176"/>
            <p:cNvSpPr/>
            <p:nvPr/>
          </p:nvSpPr>
          <p:spPr>
            <a:xfrm rot="16200000" flipH="1">
              <a:off x="-317320" y="2589663"/>
              <a:ext cx="2572606" cy="2210939"/>
            </a:xfrm>
            <a:prstGeom prst="circularArrow">
              <a:avLst>
                <a:gd name="adj1" fmla="val 18509"/>
                <a:gd name="adj2" fmla="val 1100910"/>
                <a:gd name="adj3" fmla="val 20286770"/>
                <a:gd name="adj4" fmla="val 10893425"/>
                <a:gd name="adj5" fmla="val 17853"/>
              </a:avLst>
            </a:prstGeom>
            <a:solidFill>
              <a:schemeClr val="accent1">
                <a:alpha val="44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tx1"/>
                </a:solidFill>
              </a:endParaRPr>
            </a:p>
          </p:txBody>
        </p:sp>
        <p:sp>
          <p:nvSpPr>
            <p:cNvPr id="178" name="CaixaDeTexto 177"/>
            <p:cNvSpPr txBox="1"/>
            <p:nvPr/>
          </p:nvSpPr>
          <p:spPr>
            <a:xfrm rot="16200000">
              <a:off x="-82602" y="3507477"/>
              <a:ext cx="744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>
                  <a:solidFill>
                    <a:srgbClr val="FF0000"/>
                  </a:solidFill>
                </a:rPr>
                <a:t>DFT</a:t>
              </a:r>
              <a:r>
                <a:rPr lang="pt-BR" b="1" i="1" baseline="-25000" dirty="0">
                  <a:solidFill>
                    <a:srgbClr val="FF0000"/>
                  </a:solidFill>
                </a:rPr>
                <a:t>N</a:t>
              </a:r>
            </a:p>
          </p:txBody>
        </p:sp>
      </p:grpSp>
      <p:sp>
        <p:nvSpPr>
          <p:cNvPr id="179" name="CaixaDeTexto 178"/>
          <p:cNvSpPr txBox="1"/>
          <p:nvPr/>
        </p:nvSpPr>
        <p:spPr>
          <a:xfrm rot="18158467">
            <a:off x="7429156" y="5269073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</a:rPr>
              <a:t>ESPECTROS</a:t>
            </a:r>
          </a:p>
          <a:p>
            <a:pPr algn="ctr"/>
            <a:r>
              <a:rPr lang="pt-BR" b="1" dirty="0">
                <a:solidFill>
                  <a:srgbClr val="FF0000"/>
                </a:solidFill>
              </a:rPr>
              <a:t>dos Blocos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Exemplos de Espectrograma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Sinal de áudio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noProof="0"/>
              <a:t>GA038 1o. Periodo 2025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/>
              <a:t>Paulo Esquef - COMAC/LNCC</a:t>
            </a:r>
          </a:p>
        </p:txBody>
      </p:sp>
      <p:pic>
        <p:nvPicPr>
          <p:cNvPr id="7" name="Imagem 6" descr="specgram_slide_gerswin.png"/>
          <p:cNvPicPr>
            <a:picLocks noChangeAspect="1"/>
          </p:cNvPicPr>
          <p:nvPr/>
        </p:nvPicPr>
        <p:blipFill>
          <a:blip r:embed="rId4" cstate="print"/>
          <a:srcRect l="5806" t="5510" r="5806" b="1243"/>
          <a:stretch>
            <a:fillRect/>
          </a:stretch>
        </p:blipFill>
        <p:spPr>
          <a:xfrm>
            <a:off x="1328056" y="1775920"/>
            <a:ext cx="6433458" cy="4613994"/>
          </a:xfrm>
          <a:prstGeom prst="rect">
            <a:avLst/>
          </a:prstGeom>
        </p:spPr>
      </p:pic>
      <p:pic>
        <p:nvPicPr>
          <p:cNvPr id="8" name="gerswin_glissand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52934" y="182630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Exemplos de Espectrograma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Sequência Biomolecular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noProof="0"/>
              <a:t>GA038 1o. Periodo 2025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4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/>
              <a:t>Paulo Esquef - COMAC/LNCC</a:t>
            </a:r>
          </a:p>
        </p:txBody>
      </p:sp>
      <p:pic>
        <p:nvPicPr>
          <p:cNvPr id="7" name="Imagem 6" descr="espectrograma_bio_molecular.PNG"/>
          <p:cNvPicPr>
            <a:picLocks noChangeAspect="1"/>
          </p:cNvPicPr>
          <p:nvPr/>
        </p:nvPicPr>
        <p:blipFill>
          <a:blip r:embed="rId2" cstate="print"/>
          <a:srcRect t="2478" r="1071"/>
          <a:stretch>
            <a:fillRect/>
          </a:stretch>
        </p:blipFill>
        <p:spPr>
          <a:xfrm>
            <a:off x="1077685" y="1687112"/>
            <a:ext cx="7315200" cy="4461998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 rot="16200000">
            <a:off x="-1418625" y="3570514"/>
            <a:ext cx="3865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latin typeface="+mn-lt"/>
              </a:rPr>
              <a:t>Frequência (índice DFT</a:t>
            </a:r>
            <a:r>
              <a:rPr lang="pt-BR" baseline="-25000" dirty="0">
                <a:latin typeface="+mn-lt"/>
              </a:rPr>
              <a:t>60</a:t>
            </a:r>
            <a:r>
              <a:rPr lang="pt-BR" dirty="0">
                <a:latin typeface="+mn-lt"/>
              </a:rPr>
              <a:t>)</a:t>
            </a:r>
          </a:p>
        </p:txBody>
      </p:sp>
      <p:cxnSp>
        <p:nvCxnSpPr>
          <p:cNvPr id="10" name="Conector de seta reta 9"/>
          <p:cNvCxnSpPr/>
          <p:nvPr/>
        </p:nvCxnSpPr>
        <p:spPr>
          <a:xfrm>
            <a:off x="849087" y="2873829"/>
            <a:ext cx="0" cy="206828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2484304" y="6085112"/>
            <a:ext cx="5160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dirty="0">
                <a:latin typeface="+mn-lt"/>
              </a:rPr>
              <a:t>Localização relativa do nucleotídeo na seq. DNA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6270171" y="1262743"/>
            <a:ext cx="2598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©</a:t>
            </a:r>
            <a:r>
              <a:rPr lang="pt-BR" dirty="0" err="1"/>
              <a:t>Anastassiou</a:t>
            </a:r>
            <a:r>
              <a:rPr lang="pt-BR" dirty="0"/>
              <a:t> 2000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Segmentação Temporal e Incerteza TF</a:t>
            </a:r>
          </a:p>
        </p:txBody>
      </p:sp>
      <p:pic>
        <p:nvPicPr>
          <p:cNvPr id="7" name="Espaço Reservado para Conteúdo 6" descr="exemplo_STFT_efeito_janelamento_comentad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135" t="595" b="3315"/>
          <a:stretch>
            <a:fillRect/>
          </a:stretch>
        </p:blipFill>
        <p:spPr>
          <a:xfrm>
            <a:off x="1208314" y="1012371"/>
            <a:ext cx="7039196" cy="5268686"/>
          </a:xfrm>
        </p:spPr>
      </p:pic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noProof="0"/>
              <a:t>GA038 1o. Periodo 2025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5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/>
              <a:t>Paulo Esquef - COMAC/LNCC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9900"/>
      </a:hlink>
      <a:folHlink>
        <a:srgbClr val="00669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10003</TotalTime>
  <Words>236</Words>
  <Application>Microsoft Office PowerPoint</Application>
  <PresentationFormat>Apresentação na tela (4:3)</PresentationFormat>
  <Paragraphs>67</Paragraphs>
  <Slides>5</Slides>
  <Notes>2</Notes>
  <HiddenSlides>0</HiddenSlides>
  <MMClips>1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0" baseType="lpstr">
      <vt:lpstr>Arial</vt:lpstr>
      <vt:lpstr>Symbol</vt:lpstr>
      <vt:lpstr>Times New Roman</vt:lpstr>
      <vt:lpstr>Wingdings</vt:lpstr>
      <vt:lpstr>Default Design</vt:lpstr>
      <vt:lpstr>Análise Tempo-Frequência (Fourier)</vt:lpstr>
      <vt:lpstr>Análise TF (Blocos)</vt:lpstr>
      <vt:lpstr>Exemplos de Espectrograma</vt:lpstr>
      <vt:lpstr>Exemplos de Espectrograma</vt:lpstr>
      <vt:lpstr>Segmentação Temporal e Incerteza TF</vt:lpstr>
    </vt:vector>
  </TitlesOfParts>
  <Company>Acoustics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esquef</dc:creator>
  <cp:lastModifiedBy>Paulo Antonio Andrade Esquef</cp:lastModifiedBy>
  <cp:revision>661</cp:revision>
  <dcterms:created xsi:type="dcterms:W3CDTF">2003-08-26T07:53:20Z</dcterms:created>
  <dcterms:modified xsi:type="dcterms:W3CDTF">2024-12-31T14:47:26Z</dcterms:modified>
</cp:coreProperties>
</file>