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 snapToGrid="0"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E217-06BA-4A2C-9A06-D924C3D9D9AE}" type="datetimeFigureOut">
              <a:rPr lang="en-US" smtClean="0"/>
              <a:pPr/>
              <a:t>12/21/2022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4E4CC-023C-4FCC-BE49-B0293CC3EE2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Convolução </a:t>
            </a:r>
            <a:r>
              <a:rPr lang="pt-BR" dirty="0"/>
              <a:t>Circular e DFT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Ilustração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6567" y="360599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3874420" y="1249110"/>
            <a:ext cx="890790" cy="68258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extBox 9"/>
          <p:cNvSpPr txBox="1"/>
          <p:nvPr/>
        </p:nvSpPr>
        <p:spPr>
          <a:xfrm>
            <a:off x="3721997" y="12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1688" y="3648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</a:t>
            </a:r>
            <a:r>
              <a:rPr lang="pt-BR" dirty="0"/>
              <a:t>–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93468" y="192861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P – </a:t>
            </a:r>
            <a:r>
              <a:rPr lang="pt-BR" dirty="0"/>
              <a:t>1</a:t>
            </a:r>
            <a:r>
              <a:rPr lang="pt-BR" i="1" dirty="0"/>
              <a:t>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06972" y="190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874419" y="4813878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1" name="Group 30"/>
          <p:cNvGrpSpPr/>
          <p:nvPr/>
        </p:nvGrpSpPr>
        <p:grpSpPr>
          <a:xfrm flipH="1">
            <a:off x="228600" y="4809582"/>
            <a:ext cx="6399778" cy="1013408"/>
            <a:chOff x="743751" y="3689816"/>
            <a:chExt cx="6399778" cy="1013408"/>
          </a:xfrm>
        </p:grpSpPr>
        <p:sp>
          <p:nvSpPr>
            <p:cNvPr id="24" name="Rectangle 23"/>
            <p:cNvSpPr/>
            <p:nvPr/>
          </p:nvSpPr>
          <p:spPr>
            <a:xfrm>
              <a:off x="3498781" y="3691964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252739" y="368981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43751" y="3700547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19231" y="4321877"/>
              <a:ext cx="100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– </a:t>
              </a:r>
              <a:r>
                <a:rPr lang="pt-BR" dirty="0"/>
                <a:t>(</a:t>
              </a:r>
              <a:r>
                <a:rPr lang="pt-BR" i="1" dirty="0"/>
                <a:t>P – 1</a:t>
              </a:r>
              <a:r>
                <a:rPr lang="pt-BR" dirty="0"/>
                <a:t>)</a:t>
              </a:r>
              <a:r>
                <a:rPr lang="pt-BR" i="1" dirty="0"/>
                <a:t>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43208" y="43338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719849" y="44790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99540" y="450263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15200" y="46886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9200" y="14478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07625" y="4222650"/>
            <a:ext cx="1308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19600" y="4218185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grpSp>
        <p:nvGrpSpPr>
          <p:cNvPr id="52" name="Grupo 51"/>
          <p:cNvGrpSpPr/>
          <p:nvPr/>
        </p:nvGrpSpPr>
        <p:grpSpPr>
          <a:xfrm>
            <a:off x="1139050" y="2461121"/>
            <a:ext cx="6627007" cy="586962"/>
            <a:chOff x="1435925" y="2461121"/>
            <a:chExt cx="6627007" cy="586962"/>
          </a:xfrm>
        </p:grpSpPr>
        <p:sp>
          <p:nvSpPr>
            <p:cNvPr id="36" name="TextBox 35"/>
            <p:cNvSpPr txBox="1"/>
            <p:nvPr/>
          </p:nvSpPr>
          <p:spPr>
            <a:xfrm>
              <a:off x="1435925" y="2461121"/>
              <a:ext cx="662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dirty="0"/>
                <a:t>Convolução circular (de </a:t>
              </a:r>
              <a:r>
                <a:rPr lang="pt-BR" sz="2400" b="1" i="1" dirty="0"/>
                <a:t>N</a:t>
              </a:r>
              <a:r>
                <a:rPr lang="pt-BR" sz="2400" dirty="0"/>
                <a:t> = </a:t>
              </a:r>
              <a:r>
                <a:rPr lang="pt-BR" sz="2400" b="1" i="1" dirty="0"/>
                <a:t>L</a:t>
              </a:r>
              <a:r>
                <a:rPr lang="pt-BR" sz="2400" b="1" dirty="0"/>
                <a:t> </a:t>
              </a:r>
              <a:r>
                <a:rPr lang="pt-BR" sz="2400" dirty="0"/>
                <a:t>pontos):  x</a:t>
              </a:r>
              <a:r>
                <a:rPr lang="pt-BR" sz="2400" baseline="-25000" dirty="0"/>
                <a:t>1</a:t>
              </a:r>
              <a:r>
                <a:rPr lang="pt-BR" sz="2400" dirty="0"/>
                <a:t>[n]      x</a:t>
              </a:r>
              <a:r>
                <a:rPr lang="pt-BR" sz="2400" baseline="-25000" dirty="0"/>
                <a:t>2</a:t>
              </a:r>
              <a:r>
                <a:rPr lang="pt-BR" sz="2400" dirty="0"/>
                <a:t>[n]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001218" y="2555640"/>
              <a:ext cx="228600" cy="492443"/>
              <a:chOff x="6616521" y="2438400"/>
              <a:chExt cx="228600" cy="492443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630474" y="2438400"/>
                <a:ext cx="2051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3200" dirty="0"/>
                  <a:t>*</a:t>
                </a:r>
                <a:endParaRPr lang="pt-BR" sz="24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616521" y="2488842"/>
                <a:ext cx="228600" cy="2286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pt-BR" sz="2400"/>
              </a:p>
            </p:txBody>
          </p:sp>
        </p:grpSp>
      </p:grpSp>
      <p:grpSp>
        <p:nvGrpSpPr>
          <p:cNvPr id="37" name="Group 30"/>
          <p:cNvGrpSpPr/>
          <p:nvPr/>
        </p:nvGrpSpPr>
        <p:grpSpPr>
          <a:xfrm>
            <a:off x="1093496" y="3228175"/>
            <a:ext cx="6399778" cy="1013268"/>
            <a:chOff x="743751" y="3689816"/>
            <a:chExt cx="6399778" cy="1013268"/>
          </a:xfrm>
        </p:grpSpPr>
        <p:sp>
          <p:nvSpPr>
            <p:cNvPr id="38" name="Rectangle 23"/>
            <p:cNvSpPr/>
            <p:nvPr/>
          </p:nvSpPr>
          <p:spPr>
            <a:xfrm>
              <a:off x="3498781" y="3691964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39" name="Rectangle 24"/>
            <p:cNvSpPr/>
            <p:nvPr/>
          </p:nvSpPr>
          <p:spPr>
            <a:xfrm>
              <a:off x="6252739" y="368981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40" name="Rectangle 25"/>
            <p:cNvSpPr/>
            <p:nvPr/>
          </p:nvSpPr>
          <p:spPr>
            <a:xfrm>
              <a:off x="743751" y="3700547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44" name="TextBox 26"/>
            <p:cNvSpPr txBox="1"/>
            <p:nvPr/>
          </p:nvSpPr>
          <p:spPr>
            <a:xfrm>
              <a:off x="4276087" y="4333752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P – </a:t>
              </a:r>
              <a:r>
                <a:rPr lang="pt-BR" dirty="0"/>
                <a:t>1</a:t>
              </a:r>
              <a:r>
                <a:rPr lang="pt-BR" i="1" dirty="0"/>
                <a:t> </a:t>
              </a:r>
            </a:p>
          </p:txBody>
        </p:sp>
        <p:sp>
          <p:nvSpPr>
            <p:cNvPr id="45" name="TextBox 27"/>
            <p:cNvSpPr txBox="1"/>
            <p:nvPr/>
          </p:nvSpPr>
          <p:spPr>
            <a:xfrm>
              <a:off x="3331333" y="431014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46" name="TextBox 32"/>
          <p:cNvSpPr txBox="1"/>
          <p:nvPr/>
        </p:nvSpPr>
        <p:spPr>
          <a:xfrm>
            <a:off x="7817922" y="3298346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cxnSp>
        <p:nvCxnSpPr>
          <p:cNvPr id="48" name="Conector de seta reta 47"/>
          <p:cNvCxnSpPr/>
          <p:nvPr/>
        </p:nvCxnSpPr>
        <p:spPr>
          <a:xfrm rot="10800000" flipH="1">
            <a:off x="3848526" y="3569465"/>
            <a:ext cx="2753958" cy="214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10"/>
          <p:cNvSpPr txBox="1"/>
          <p:nvPr/>
        </p:nvSpPr>
        <p:spPr>
          <a:xfrm>
            <a:off x="5145928" y="3122060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i="1" dirty="0"/>
              <a:t>N</a:t>
            </a:r>
            <a:r>
              <a:rPr lang="pt-BR" i="1" dirty="0"/>
              <a:t> </a:t>
            </a:r>
            <a:r>
              <a:rPr lang="pt-BR" dirty="0"/>
              <a:t>(período)</a:t>
            </a:r>
          </a:p>
        </p:txBody>
      </p:sp>
      <p:sp>
        <p:nvSpPr>
          <p:cNvPr id="50" name="TextBox 26"/>
          <p:cNvSpPr txBox="1"/>
          <p:nvPr/>
        </p:nvSpPr>
        <p:spPr>
          <a:xfrm>
            <a:off x="6434712" y="387013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N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627792" y="6032310"/>
            <a:ext cx="818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Com </a:t>
            </a:r>
            <a:r>
              <a:rPr lang="pt-BR" i="1" dirty="0"/>
              <a:t>N</a:t>
            </a:r>
            <a:r>
              <a:rPr lang="pt-BR" dirty="0"/>
              <a:t> = </a:t>
            </a:r>
            <a:r>
              <a:rPr lang="pt-BR" i="1" dirty="0"/>
              <a:t>L</a:t>
            </a:r>
            <a:r>
              <a:rPr lang="pt-BR" dirty="0"/>
              <a:t>, o resultado da </a:t>
            </a:r>
            <a:r>
              <a:rPr lang="pt-BR" dirty="0" err="1"/>
              <a:t>convolução</a:t>
            </a:r>
            <a:r>
              <a:rPr lang="pt-BR" dirty="0"/>
              <a:t> circular  é diferente do da </a:t>
            </a:r>
            <a:r>
              <a:rPr lang="pt-BR" dirty="0" err="1"/>
              <a:t>convolução</a:t>
            </a:r>
            <a:r>
              <a:rPr lang="pt-BR" dirty="0"/>
              <a:t> linear.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2.7441E-6 L 0.29982 0.0004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76567" y="360599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3874420" y="1272860"/>
            <a:ext cx="890790" cy="68258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extBox 9"/>
          <p:cNvSpPr txBox="1"/>
          <p:nvPr/>
        </p:nvSpPr>
        <p:spPr>
          <a:xfrm>
            <a:off x="3721997" y="12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01688" y="36480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r>
              <a:rPr lang="pt-BR" i="1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93468" y="1955906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P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06972" y="1932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874419" y="4895972"/>
            <a:ext cx="2756079" cy="68258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30"/>
          <p:cNvGrpSpPr/>
          <p:nvPr/>
        </p:nvGrpSpPr>
        <p:grpSpPr>
          <a:xfrm flipH="1">
            <a:off x="-693115" y="4895092"/>
            <a:ext cx="8236915" cy="1027186"/>
            <a:chOff x="-195281" y="3693232"/>
            <a:chExt cx="8236915" cy="1027186"/>
          </a:xfrm>
        </p:grpSpPr>
        <p:sp>
          <p:nvSpPr>
            <p:cNvPr id="24" name="Rectangle 23"/>
            <p:cNvSpPr/>
            <p:nvPr/>
          </p:nvSpPr>
          <p:spPr>
            <a:xfrm>
              <a:off x="3498781" y="3698314"/>
              <a:ext cx="890790" cy="694176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50844" y="3704446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1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-195281" y="3693232"/>
              <a:ext cx="890790" cy="682580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-1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71966" y="4333752"/>
              <a:ext cx="950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–</a:t>
              </a:r>
              <a:r>
                <a:rPr lang="pt-BR" dirty="0"/>
                <a:t>(</a:t>
              </a:r>
              <a:r>
                <a:rPr lang="pt-BR" i="1" dirty="0"/>
                <a:t>P – </a:t>
              </a:r>
              <a:r>
                <a:rPr lang="pt-BR" dirty="0"/>
                <a:t>1)</a:t>
              </a:r>
              <a:r>
                <a:rPr lang="pt-BR" i="1" dirty="0"/>
                <a:t>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31333" y="435108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/>
                <a:t>0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719849" y="45611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81172" y="451649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/>
              <a:t>L – </a:t>
            </a:r>
            <a:r>
              <a:rPr lang="pt-BR" dirty="0"/>
              <a:t>1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7315200" y="46886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029200" y="14478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667000" y="4304744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19600" y="4300279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pt-BR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grpSp>
        <p:nvGrpSpPr>
          <p:cNvPr id="31" name="Grupo 30"/>
          <p:cNvGrpSpPr/>
          <p:nvPr/>
        </p:nvGrpSpPr>
        <p:grpSpPr>
          <a:xfrm>
            <a:off x="830275" y="2283586"/>
            <a:ext cx="7601633" cy="586962"/>
            <a:chOff x="806525" y="2401800"/>
            <a:chExt cx="7601633" cy="586962"/>
          </a:xfrm>
        </p:grpSpPr>
        <p:sp>
          <p:nvSpPr>
            <p:cNvPr id="36" name="TextBox 35"/>
            <p:cNvSpPr txBox="1"/>
            <p:nvPr/>
          </p:nvSpPr>
          <p:spPr>
            <a:xfrm>
              <a:off x="806525" y="2401800"/>
              <a:ext cx="76016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dirty="0"/>
                <a:t>Convolução circular (de </a:t>
              </a:r>
              <a:r>
                <a:rPr lang="pt-BR" sz="2400" b="1" i="1" dirty="0"/>
                <a:t>N</a:t>
              </a:r>
              <a:r>
                <a:rPr lang="pt-BR" sz="2400" dirty="0"/>
                <a:t> </a:t>
              </a:r>
              <a:r>
                <a:rPr lang="pt-BR" sz="2400" b="1" dirty="0"/>
                <a:t>= </a:t>
              </a:r>
              <a:r>
                <a:rPr lang="pt-BR" sz="2400" b="1" i="1" dirty="0"/>
                <a:t>L </a:t>
              </a:r>
              <a:r>
                <a:rPr lang="pt-BR" sz="2400" b="1" dirty="0"/>
                <a:t>+</a:t>
              </a:r>
              <a:r>
                <a:rPr lang="pt-BR" sz="2400" b="1" i="1" dirty="0"/>
                <a:t> P – </a:t>
              </a:r>
              <a:r>
                <a:rPr lang="pt-BR" sz="2400" b="1" dirty="0"/>
                <a:t>1</a:t>
              </a:r>
              <a:r>
                <a:rPr lang="pt-BR" sz="2400" i="1" dirty="0"/>
                <a:t> </a:t>
              </a:r>
              <a:r>
                <a:rPr lang="pt-BR" sz="2400" dirty="0"/>
                <a:t> pontos):  </a:t>
              </a:r>
              <a:r>
                <a:rPr lang="pt-BR" sz="2400" i="1" dirty="0"/>
                <a:t>x</a:t>
              </a:r>
              <a:r>
                <a:rPr lang="pt-BR" sz="2400" baseline="-25000" dirty="0"/>
                <a:t>1</a:t>
              </a:r>
              <a:r>
                <a:rPr lang="pt-BR" sz="2400" dirty="0"/>
                <a:t>[</a:t>
              </a:r>
              <a:r>
                <a:rPr lang="pt-BR" sz="2400" i="1" dirty="0"/>
                <a:t>n</a:t>
              </a:r>
              <a:r>
                <a:rPr lang="pt-BR" sz="2400" dirty="0"/>
                <a:t>]      </a:t>
              </a:r>
              <a:r>
                <a:rPr lang="pt-BR" sz="2400" i="1" dirty="0"/>
                <a:t>x</a:t>
              </a:r>
              <a:r>
                <a:rPr lang="pt-BR" sz="2400" baseline="-25000" dirty="0"/>
                <a:t>2</a:t>
              </a:r>
              <a:r>
                <a:rPr lang="pt-BR" sz="2400" dirty="0"/>
                <a:t>[</a:t>
              </a:r>
              <a:r>
                <a:rPr lang="pt-BR" sz="2400" i="1" dirty="0"/>
                <a:t>n</a:t>
              </a:r>
              <a:r>
                <a:rPr lang="pt-BR" sz="2400" dirty="0"/>
                <a:t>]</a:t>
              </a: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7348825" y="2496319"/>
              <a:ext cx="228600" cy="492443"/>
              <a:chOff x="6616521" y="2438400"/>
              <a:chExt cx="228600" cy="492443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630474" y="2438400"/>
                <a:ext cx="20518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3200" dirty="0"/>
                  <a:t>*</a:t>
                </a:r>
                <a:endParaRPr lang="pt-BR" sz="24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616521" y="2488842"/>
                <a:ext cx="228600" cy="22860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pt-BR" sz="2400"/>
              </a:p>
            </p:txBody>
          </p:sp>
        </p:grpSp>
      </p:grpSp>
      <p:sp>
        <p:nvSpPr>
          <p:cNvPr id="45" name="TextBox 33"/>
          <p:cNvSpPr txBox="1"/>
          <p:nvPr/>
        </p:nvSpPr>
        <p:spPr>
          <a:xfrm>
            <a:off x="2534392" y="2974846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pt-BR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2p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pt-BR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pt-B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</a:p>
        </p:txBody>
      </p:sp>
      <p:cxnSp>
        <p:nvCxnSpPr>
          <p:cNvPr id="46" name="Conector de seta reta 45"/>
          <p:cNvCxnSpPr/>
          <p:nvPr/>
        </p:nvCxnSpPr>
        <p:spPr>
          <a:xfrm flipV="1">
            <a:off x="3824775" y="3225030"/>
            <a:ext cx="3705030" cy="326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10"/>
          <p:cNvSpPr txBox="1"/>
          <p:nvPr/>
        </p:nvSpPr>
        <p:spPr>
          <a:xfrm>
            <a:off x="5561552" y="2885617"/>
            <a:ext cx="140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/>
              <a:t>N</a:t>
            </a:r>
            <a:r>
              <a:rPr lang="pt-BR" i="1" dirty="0"/>
              <a:t> </a:t>
            </a:r>
            <a:r>
              <a:rPr lang="pt-BR" dirty="0"/>
              <a:t>(período)</a:t>
            </a:r>
          </a:p>
        </p:txBody>
      </p:sp>
      <p:grpSp>
        <p:nvGrpSpPr>
          <p:cNvPr id="50" name="Grupo 49"/>
          <p:cNvGrpSpPr/>
          <p:nvPr/>
        </p:nvGrpSpPr>
        <p:grpSpPr>
          <a:xfrm>
            <a:off x="190995" y="2873009"/>
            <a:ext cx="8229600" cy="1032875"/>
            <a:chOff x="190995" y="2873009"/>
            <a:chExt cx="8229600" cy="1032875"/>
          </a:xfrm>
        </p:grpSpPr>
        <p:grpSp>
          <p:nvGrpSpPr>
            <p:cNvPr id="37" name="Group 30"/>
            <p:cNvGrpSpPr/>
            <p:nvPr/>
          </p:nvGrpSpPr>
          <p:grpSpPr>
            <a:xfrm flipH="1">
              <a:off x="190995" y="2873009"/>
              <a:ext cx="8229600" cy="1030602"/>
              <a:chOff x="-195281" y="3689816"/>
              <a:chExt cx="8229600" cy="1030602"/>
            </a:xfrm>
          </p:grpSpPr>
          <p:sp>
            <p:nvSpPr>
              <p:cNvPr id="38" name="Rectangle 23"/>
              <p:cNvSpPr/>
              <p:nvPr/>
            </p:nvSpPr>
            <p:spPr>
              <a:xfrm>
                <a:off x="3498781" y="3691964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0</a:t>
                </a:r>
              </a:p>
            </p:txBody>
          </p:sp>
          <p:sp>
            <p:nvSpPr>
              <p:cNvPr id="39" name="Rectangle 24"/>
              <p:cNvSpPr/>
              <p:nvPr/>
            </p:nvSpPr>
            <p:spPr>
              <a:xfrm>
                <a:off x="7143529" y="3689816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-1</a:t>
                </a:r>
              </a:p>
            </p:txBody>
          </p:sp>
          <p:sp>
            <p:nvSpPr>
              <p:cNvPr id="40" name="Rectangle 25"/>
              <p:cNvSpPr/>
              <p:nvPr/>
            </p:nvSpPr>
            <p:spPr>
              <a:xfrm>
                <a:off x="-195281" y="3700547"/>
                <a:ext cx="890790" cy="682580"/>
              </a:xfrm>
              <a:prstGeom prst="rect">
                <a:avLst/>
              </a:prstGeom>
              <a:solidFill>
                <a:srgbClr val="FF0000">
                  <a:alpha val="48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dirty="0"/>
                  <a:t>1</a:t>
                </a:r>
              </a:p>
            </p:txBody>
          </p:sp>
          <p:sp>
            <p:nvSpPr>
              <p:cNvPr id="41" name="TextBox 26"/>
              <p:cNvSpPr txBox="1"/>
              <p:nvPr/>
            </p:nvSpPr>
            <p:spPr>
              <a:xfrm>
                <a:off x="3942981" y="4333752"/>
                <a:ext cx="10038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i="1" dirty="0"/>
                  <a:t>– </a:t>
                </a:r>
                <a:r>
                  <a:rPr lang="pt-BR" dirty="0"/>
                  <a:t>(</a:t>
                </a:r>
                <a:r>
                  <a:rPr lang="pt-BR" i="1" dirty="0"/>
                  <a:t>P – </a:t>
                </a:r>
                <a:r>
                  <a:rPr lang="pt-BR" dirty="0"/>
                  <a:t>1)</a:t>
                </a:r>
                <a:r>
                  <a:rPr lang="pt-BR" i="1" dirty="0"/>
                  <a:t> </a:t>
                </a:r>
              </a:p>
            </p:txBody>
          </p:sp>
          <p:sp>
            <p:nvSpPr>
              <p:cNvPr id="44" name="TextBox 27"/>
              <p:cNvSpPr txBox="1"/>
              <p:nvPr/>
            </p:nvSpPr>
            <p:spPr>
              <a:xfrm>
                <a:off x="3331333" y="435108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/>
                  <a:t>0</a:t>
                </a:r>
              </a:p>
            </p:txBody>
          </p:sp>
        </p:grpSp>
        <p:sp>
          <p:nvSpPr>
            <p:cNvPr id="49" name="TextBox 27"/>
            <p:cNvSpPr txBox="1"/>
            <p:nvPr/>
          </p:nvSpPr>
          <p:spPr>
            <a:xfrm flipH="1">
              <a:off x="7365065" y="3536552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/>
                <a:t>N</a:t>
              </a:r>
            </a:p>
          </p:txBody>
        </p:sp>
      </p:grpSp>
      <p:sp>
        <p:nvSpPr>
          <p:cNvPr id="48" name="CaixaDeTexto 47"/>
          <p:cNvSpPr txBox="1"/>
          <p:nvPr/>
        </p:nvSpPr>
        <p:spPr>
          <a:xfrm>
            <a:off x="846160" y="6032310"/>
            <a:ext cx="4924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Com </a:t>
            </a:r>
            <a:r>
              <a:rPr lang="pt-BR" i="1" dirty="0"/>
              <a:t>N</a:t>
            </a:r>
            <a:r>
              <a:rPr lang="pt-BR" dirty="0"/>
              <a:t> = </a:t>
            </a:r>
            <a:r>
              <a:rPr lang="pt-BR" i="1" dirty="0"/>
              <a:t>L+P-1</a:t>
            </a:r>
            <a:r>
              <a:rPr lang="pt-BR" dirty="0"/>
              <a:t>, o resultado da </a:t>
            </a:r>
            <a:r>
              <a:rPr lang="pt-BR" dirty="0" err="1"/>
              <a:t>convolução</a:t>
            </a:r>
            <a:r>
              <a:rPr lang="pt-BR" dirty="0"/>
              <a:t> circular </a:t>
            </a:r>
          </a:p>
          <a:p>
            <a:r>
              <a:rPr lang="pt-BR" dirty="0"/>
              <a:t>é igual ao da </a:t>
            </a:r>
            <a:r>
              <a:rPr lang="pt-BR" dirty="0" err="1"/>
              <a:t>convolução</a:t>
            </a:r>
            <a:r>
              <a:rPr lang="pt-BR" dirty="0"/>
              <a:t> linear.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-1.03193E-6 L 0.40243 -1.03193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169</Words>
  <Application>Microsoft Office PowerPoint</Application>
  <PresentationFormat>Apresentação na tela (4:3)</PresentationFormat>
  <Paragraphs>55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Convolução Circular e DFT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 Antonio Andrade Esquef</cp:lastModifiedBy>
  <cp:revision>17</cp:revision>
  <dcterms:created xsi:type="dcterms:W3CDTF">2009-08-19T20:52:05Z</dcterms:created>
  <dcterms:modified xsi:type="dcterms:W3CDTF">2022-12-21T15:10:27Z</dcterms:modified>
</cp:coreProperties>
</file>